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Lst>
  <p:notesMasterIdLst>
    <p:notesMasterId r:id="rId22"/>
  </p:notesMasterIdLst>
  <p:sldIdLst>
    <p:sldId id="505" r:id="rId2"/>
    <p:sldId id="593" r:id="rId3"/>
    <p:sldId id="576" r:id="rId4"/>
    <p:sldId id="535" r:id="rId5"/>
    <p:sldId id="361" r:id="rId6"/>
    <p:sldId id="362" r:id="rId7"/>
    <p:sldId id="590" r:id="rId8"/>
    <p:sldId id="599" r:id="rId9"/>
    <p:sldId id="637" r:id="rId10"/>
    <p:sldId id="575" r:id="rId11"/>
    <p:sldId id="317" r:id="rId12"/>
    <p:sldId id="614" r:id="rId13"/>
    <p:sldId id="623" r:id="rId14"/>
    <p:sldId id="558" r:id="rId15"/>
    <p:sldId id="616" r:id="rId16"/>
    <p:sldId id="618" r:id="rId17"/>
    <p:sldId id="619" r:id="rId18"/>
    <p:sldId id="564" r:id="rId19"/>
    <p:sldId id="606" r:id="rId20"/>
    <p:sldId id="636"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Chodos" initials="PC" lastIdx="1" clrIdx="0">
    <p:extLst>
      <p:ext uri="{19B8F6BF-5375-455C-9EA6-DF929625EA0E}">
        <p15:presenceInfo xmlns:p15="http://schemas.microsoft.com/office/powerpoint/2012/main" userId="S-1-5-21-1264620034-271933578-139812470-3149" providerId="AD"/>
      </p:ext>
    </p:extLst>
  </p:cmAuthor>
  <p:cmAuthor id="2" name="Tony Busseri" initials="TB" lastIdx="2" clrIdx="1">
    <p:extLst>
      <p:ext uri="{19B8F6BF-5375-455C-9EA6-DF929625EA0E}">
        <p15:presenceInfo xmlns:p15="http://schemas.microsoft.com/office/powerpoint/2012/main" userId="Tony Busse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D75"/>
    <a:srgbClr val="4861AE"/>
    <a:srgbClr val="DCE4EA"/>
    <a:srgbClr val="758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2"/>
    <p:restoredTop sz="97459" autoAdjust="0"/>
  </p:normalViewPr>
  <p:slideViewPr>
    <p:cSldViewPr snapToGrid="0" snapToObjects="1">
      <p:cViewPr varScale="1">
        <p:scale>
          <a:sx n="159" d="100"/>
          <a:sy n="159" d="100"/>
        </p:scale>
        <p:origin x="31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MobiKEY Subscriptions</a:t>
            </a:r>
          </a:p>
        </c:rich>
      </c:tx>
      <c:layout>
        <c:manualLayout>
          <c:xMode val="edge"/>
          <c:yMode val="edge"/>
          <c:x val="0.38749347126889988"/>
          <c:y val="2.277804524401333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00B050"/>
            </a:solidFill>
            <a:ln>
              <a:noFill/>
            </a:ln>
            <a:effectLst/>
          </c:spPr>
          <c:invertIfNegative val="0"/>
          <c:cat>
            <c:strRef>
              <c:f>Sheet1!$A$2:$A$14</c:f>
              <c:strCache>
                <c:ptCount val="13"/>
                <c:pt idx="0">
                  <c:v>Apr 30-19</c:v>
                </c:pt>
                <c:pt idx="1">
                  <c:v>May 31-19</c:v>
                </c:pt>
                <c:pt idx="2">
                  <c:v>Jun 30-19</c:v>
                </c:pt>
                <c:pt idx="3">
                  <c:v>Jul 31-19</c:v>
                </c:pt>
                <c:pt idx="4">
                  <c:v>Aug 31-19</c:v>
                </c:pt>
                <c:pt idx="5">
                  <c:v>Sep 30-19</c:v>
                </c:pt>
                <c:pt idx="6">
                  <c:v>Oct 31-19</c:v>
                </c:pt>
                <c:pt idx="7">
                  <c:v>Nov 30-19</c:v>
                </c:pt>
                <c:pt idx="8">
                  <c:v>Dec 31-19</c:v>
                </c:pt>
                <c:pt idx="9">
                  <c:v>Jan 31-20</c:v>
                </c:pt>
                <c:pt idx="10">
                  <c:v>Feb 29-20</c:v>
                </c:pt>
                <c:pt idx="11">
                  <c:v>Mar 31-20</c:v>
                </c:pt>
                <c:pt idx="12">
                  <c:v>Apr 22-20</c:v>
                </c:pt>
              </c:strCache>
            </c:strRef>
          </c:cat>
          <c:val>
            <c:numRef>
              <c:f>Sheet1!$B$2:$B$14</c:f>
              <c:numCache>
                <c:formatCode>General</c:formatCode>
                <c:ptCount val="13"/>
                <c:pt idx="0">
                  <c:v>11731</c:v>
                </c:pt>
                <c:pt idx="1">
                  <c:v>11773</c:v>
                </c:pt>
                <c:pt idx="2">
                  <c:v>11812</c:v>
                </c:pt>
                <c:pt idx="3">
                  <c:v>11826</c:v>
                </c:pt>
                <c:pt idx="4">
                  <c:v>11983</c:v>
                </c:pt>
                <c:pt idx="5">
                  <c:v>12063</c:v>
                </c:pt>
                <c:pt idx="6">
                  <c:v>12093</c:v>
                </c:pt>
                <c:pt idx="7">
                  <c:v>12123</c:v>
                </c:pt>
                <c:pt idx="8">
                  <c:v>12197</c:v>
                </c:pt>
                <c:pt idx="9">
                  <c:v>12215</c:v>
                </c:pt>
                <c:pt idx="10">
                  <c:v>12204</c:v>
                </c:pt>
                <c:pt idx="11">
                  <c:v>13508</c:v>
                </c:pt>
                <c:pt idx="12">
                  <c:v>16058</c:v>
                </c:pt>
              </c:numCache>
            </c:numRef>
          </c:val>
          <c:extLst>
            <c:ext xmlns:c16="http://schemas.microsoft.com/office/drawing/2014/chart" uri="{C3380CC4-5D6E-409C-BE32-E72D297353CC}">
              <c16:uniqueId val="{00000000-78AC-46F1-9321-6C170058CBF7}"/>
            </c:ext>
          </c:extLst>
        </c:ser>
        <c:dLbls>
          <c:showLegendKey val="0"/>
          <c:showVal val="0"/>
          <c:showCatName val="0"/>
          <c:showSerName val="0"/>
          <c:showPercent val="0"/>
          <c:showBubbleSize val="0"/>
        </c:dLbls>
        <c:gapWidth val="50"/>
        <c:axId val="583690416"/>
        <c:axId val="611213584"/>
      </c:barChart>
      <c:catAx>
        <c:axId val="58369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97" b="0" i="0" u="none" strike="noStrike" kern="1200" baseline="0">
                <a:solidFill>
                  <a:schemeClr val="tx1">
                    <a:lumMod val="65000"/>
                    <a:lumOff val="35000"/>
                  </a:schemeClr>
                </a:solidFill>
                <a:latin typeface="+mn-lt"/>
                <a:ea typeface="+mn-ea"/>
                <a:cs typeface="+mn-cs"/>
              </a:defRPr>
            </a:pPr>
            <a:endParaRPr lang="en-US"/>
          </a:p>
        </c:txPr>
        <c:crossAx val="611213584"/>
        <c:crosses val="autoZero"/>
        <c:auto val="1"/>
        <c:lblAlgn val="ctr"/>
        <c:lblOffset val="100"/>
        <c:noMultiLvlLbl val="0"/>
      </c:catAx>
      <c:valAx>
        <c:axId val="611213584"/>
        <c:scaling>
          <c:orientation val="minMax"/>
          <c:max val="17500"/>
          <c:min val="1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Paid, Active Users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3690416"/>
        <c:crosses val="autoZero"/>
        <c:crossBetween val="between"/>
        <c:majorUnit val="1000"/>
        <c:min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MobiKEY Subscription Revenue</a:t>
            </a:r>
          </a:p>
          <a:p>
            <a:pPr>
              <a:defRPr/>
            </a:pPr>
            <a:r>
              <a:rPr lang="en-US" sz="1200" b="1" dirty="0"/>
              <a:t>By Month</a:t>
            </a:r>
          </a:p>
        </c:rich>
      </c:tx>
      <c:layout>
        <c:manualLayout>
          <c:xMode val="edge"/>
          <c:yMode val="edge"/>
          <c:x val="0.38749347126889988"/>
          <c:y val="2.277804524401333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00B050"/>
            </a:solidFill>
            <a:ln>
              <a:noFill/>
            </a:ln>
            <a:effectLst/>
          </c:spPr>
          <c:invertIfNegative val="0"/>
          <c:cat>
            <c:strRef>
              <c:f>Sheet1!$A$2:$A$6</c:f>
              <c:strCache>
                <c:ptCount val="5"/>
                <c:pt idx="0">
                  <c:v>Jan-20</c:v>
                </c:pt>
                <c:pt idx="1">
                  <c:v>Feb-20</c:v>
                </c:pt>
                <c:pt idx="2">
                  <c:v>Mar-20</c:v>
                </c:pt>
                <c:pt idx="3">
                  <c:v>Apr-20</c:v>
                </c:pt>
                <c:pt idx="4">
                  <c:v>May-20</c:v>
                </c:pt>
              </c:strCache>
            </c:strRef>
          </c:cat>
          <c:val>
            <c:numRef>
              <c:f>Sheet1!$B$2:$B$6</c:f>
              <c:numCache>
                <c:formatCode>General</c:formatCode>
                <c:ptCount val="5"/>
                <c:pt idx="0">
                  <c:v>397</c:v>
                </c:pt>
                <c:pt idx="1">
                  <c:v>405</c:v>
                </c:pt>
                <c:pt idx="2">
                  <c:v>427</c:v>
                </c:pt>
                <c:pt idx="3">
                  <c:v>534</c:v>
                </c:pt>
                <c:pt idx="4">
                  <c:v>593</c:v>
                </c:pt>
              </c:numCache>
            </c:numRef>
          </c:val>
          <c:extLst>
            <c:ext xmlns:c16="http://schemas.microsoft.com/office/drawing/2014/chart" uri="{C3380CC4-5D6E-409C-BE32-E72D297353CC}">
              <c16:uniqueId val="{00000000-78AC-46F1-9321-6C170058CBF7}"/>
            </c:ext>
          </c:extLst>
        </c:ser>
        <c:dLbls>
          <c:showLegendKey val="0"/>
          <c:showVal val="0"/>
          <c:showCatName val="0"/>
          <c:showSerName val="0"/>
          <c:showPercent val="0"/>
          <c:showBubbleSize val="0"/>
        </c:dLbls>
        <c:gapWidth val="50"/>
        <c:axId val="583690416"/>
        <c:axId val="611213584"/>
      </c:barChart>
      <c:catAx>
        <c:axId val="58369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97" b="0" i="0" u="none" strike="noStrike" kern="1200" baseline="0">
                <a:solidFill>
                  <a:schemeClr val="tx1">
                    <a:lumMod val="65000"/>
                    <a:lumOff val="35000"/>
                  </a:schemeClr>
                </a:solidFill>
                <a:latin typeface="+mn-lt"/>
                <a:ea typeface="+mn-ea"/>
                <a:cs typeface="+mn-cs"/>
              </a:defRPr>
            </a:pPr>
            <a:endParaRPr lang="en-US"/>
          </a:p>
        </c:txPr>
        <c:crossAx val="611213584"/>
        <c:crosses val="autoZero"/>
        <c:auto val="1"/>
        <c:lblAlgn val="ctr"/>
        <c:lblOffset val="100"/>
        <c:noMultiLvlLbl val="0"/>
      </c:catAx>
      <c:valAx>
        <c:axId val="611213584"/>
        <c:scaling>
          <c:orientation val="minMax"/>
          <c:max val="600"/>
          <c:min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CAD $000s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3690416"/>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11726049036786E-2"/>
          <c:y val="0.13494394661341488"/>
          <c:w val="0.92224457149956851"/>
          <c:h val="0.68152247822954715"/>
        </c:manualLayout>
      </c:layout>
      <c:barChart>
        <c:barDir val="col"/>
        <c:grouping val="clustered"/>
        <c:varyColors val="0"/>
        <c:ser>
          <c:idx val="0"/>
          <c:order val="0"/>
          <c:tx>
            <c:strRef>
              <c:f>Sheet1!$B$1</c:f>
              <c:strCache>
                <c:ptCount val="1"/>
                <c:pt idx="0">
                  <c:v>Gross Profit in CAD $MMs</c:v>
                </c:pt>
              </c:strCache>
            </c:strRef>
          </c:tx>
          <c:spPr>
            <a:solidFill>
              <a:schemeClr val="accent1"/>
            </a:solidFill>
            <a:ln>
              <a:noFill/>
            </a:ln>
            <a:effectLst/>
          </c:spPr>
          <c:invertIfNegative val="0"/>
          <c:dLbls>
            <c:delete val="1"/>
          </c:dLbls>
          <c:cat>
            <c:strRef>
              <c:f>Sheet1!$A$2:$A$5</c:f>
              <c:strCache>
                <c:ptCount val="4"/>
                <c:pt idx="0">
                  <c:v>Q4 19 A</c:v>
                </c:pt>
                <c:pt idx="1">
                  <c:v>Q3 19 A</c:v>
                </c:pt>
                <c:pt idx="2">
                  <c:v>Q2 19 A</c:v>
                </c:pt>
                <c:pt idx="3">
                  <c:v>Q1 19 A</c:v>
                </c:pt>
              </c:strCache>
            </c:strRef>
          </c:cat>
          <c:val>
            <c:numRef>
              <c:f>Sheet1!$B$2:$B$5</c:f>
              <c:numCache>
                <c:formatCode>General</c:formatCode>
                <c:ptCount val="4"/>
                <c:pt idx="0">
                  <c:v>2.75</c:v>
                </c:pt>
                <c:pt idx="1">
                  <c:v>2.7610000000000001</c:v>
                </c:pt>
                <c:pt idx="2">
                  <c:v>1.758</c:v>
                </c:pt>
                <c:pt idx="3">
                  <c:v>1.762</c:v>
                </c:pt>
              </c:numCache>
            </c:numRef>
          </c:val>
          <c:extLst>
            <c:ext xmlns:c16="http://schemas.microsoft.com/office/drawing/2014/chart" uri="{C3380CC4-5D6E-409C-BE32-E72D297353CC}">
              <c16:uniqueId val="{00000000-14FA-4892-82A4-0F21A126D38C}"/>
            </c:ext>
          </c:extLst>
        </c:ser>
        <c:ser>
          <c:idx val="1"/>
          <c:order val="1"/>
          <c:tx>
            <c:strRef>
              <c:f>Sheet1!$C$1</c:f>
              <c:strCache>
                <c:ptCount val="1"/>
                <c:pt idx="0">
                  <c:v>Sales and Marketing in CAD $MMs</c:v>
                </c:pt>
              </c:strCache>
            </c:strRef>
          </c:tx>
          <c:spPr>
            <a:solidFill>
              <a:schemeClr val="tx1"/>
            </a:solidFill>
            <a:ln>
              <a:noFill/>
            </a:ln>
            <a:effectLst/>
          </c:spPr>
          <c:invertIfNegative val="0"/>
          <c:dLbls>
            <c:delete val="1"/>
          </c:dLbls>
          <c:cat>
            <c:strRef>
              <c:f>Sheet1!$A$2:$A$5</c:f>
              <c:strCache>
                <c:ptCount val="4"/>
                <c:pt idx="0">
                  <c:v>Q4 19 A</c:v>
                </c:pt>
                <c:pt idx="1">
                  <c:v>Q3 19 A</c:v>
                </c:pt>
                <c:pt idx="2">
                  <c:v>Q2 19 A</c:v>
                </c:pt>
                <c:pt idx="3">
                  <c:v>Q1 19 A</c:v>
                </c:pt>
              </c:strCache>
            </c:strRef>
          </c:cat>
          <c:val>
            <c:numRef>
              <c:f>Sheet1!$C$2:$C$5</c:f>
              <c:numCache>
                <c:formatCode>General</c:formatCode>
                <c:ptCount val="4"/>
                <c:pt idx="0">
                  <c:v>1.0349999999999999</c:v>
                </c:pt>
                <c:pt idx="1">
                  <c:v>0.99299999999999999</c:v>
                </c:pt>
                <c:pt idx="2">
                  <c:v>0.66200000000000003</c:v>
                </c:pt>
                <c:pt idx="3">
                  <c:v>0.61199999999999999</c:v>
                </c:pt>
              </c:numCache>
            </c:numRef>
          </c:val>
          <c:extLst>
            <c:ext xmlns:c16="http://schemas.microsoft.com/office/drawing/2014/chart" uri="{C3380CC4-5D6E-409C-BE32-E72D297353CC}">
              <c16:uniqueId val="{00000001-14FA-4892-82A4-0F21A126D38C}"/>
            </c:ext>
          </c:extLst>
        </c:ser>
        <c:ser>
          <c:idx val="2"/>
          <c:order val="2"/>
          <c:tx>
            <c:strRef>
              <c:f>Sheet1!$D$1</c:f>
              <c:strCache>
                <c:ptCount val="1"/>
                <c:pt idx="0">
                  <c:v>Ratio</c:v>
                </c:pt>
              </c:strCache>
            </c:strRef>
          </c:tx>
          <c:spPr>
            <a:solidFill>
              <a:schemeClr val="accent3"/>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Q4 19 A</c:v>
                </c:pt>
                <c:pt idx="1">
                  <c:v>Q3 19 A</c:v>
                </c:pt>
                <c:pt idx="2">
                  <c:v>Q2 19 A</c:v>
                </c:pt>
                <c:pt idx="3">
                  <c:v>Q1 19 A</c:v>
                </c:pt>
              </c:strCache>
            </c:strRef>
          </c:cat>
          <c:val>
            <c:numRef>
              <c:f>Sheet1!$D$2:$D$5</c:f>
              <c:numCache>
                <c:formatCode>General</c:formatCode>
                <c:ptCount val="4"/>
                <c:pt idx="0">
                  <c:v>2.6570048309178746</c:v>
                </c:pt>
                <c:pt idx="1">
                  <c:v>2.7804632426988922</c:v>
                </c:pt>
                <c:pt idx="2">
                  <c:v>2.6555891238670695</c:v>
                </c:pt>
                <c:pt idx="3">
                  <c:v>2.8790849673202614</c:v>
                </c:pt>
              </c:numCache>
            </c:numRef>
          </c:val>
          <c:extLst>
            <c:ext xmlns:c16="http://schemas.microsoft.com/office/drawing/2014/chart" uri="{C3380CC4-5D6E-409C-BE32-E72D297353CC}">
              <c16:uniqueId val="{00000000-C99E-45F9-8F89-C0D470C2BF4C}"/>
            </c:ext>
          </c:extLst>
        </c:ser>
        <c:dLbls>
          <c:dLblPos val="outEnd"/>
          <c:showLegendKey val="0"/>
          <c:showVal val="1"/>
          <c:showCatName val="0"/>
          <c:showSerName val="0"/>
          <c:showPercent val="0"/>
          <c:showBubbleSize val="0"/>
        </c:dLbls>
        <c:gapWidth val="219"/>
        <c:overlap val="-29"/>
        <c:axId val="956736496"/>
        <c:axId val="956754800"/>
      </c:barChart>
      <c:catAx>
        <c:axId val="95673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6754800"/>
        <c:crosses val="autoZero"/>
        <c:auto val="1"/>
        <c:lblAlgn val="ctr"/>
        <c:lblOffset val="100"/>
        <c:noMultiLvlLbl val="0"/>
      </c:catAx>
      <c:valAx>
        <c:axId val="956754800"/>
        <c:scaling>
          <c:orientation val="minMax"/>
          <c:max val="3.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accent1"/>
            </a:solid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5673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b="0" i="0">
                <a:latin typeface="Roboto Regular" panose="02000000000000000000" pitchFamily="2" charset="0"/>
              </a:defRPr>
            </a:lvl1pPr>
          </a:lstStyle>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b="0" i="0">
                <a:latin typeface="Roboto Regular" panose="02000000000000000000" pitchFamily="2" charset="0"/>
              </a:defRPr>
            </a:lvl1pPr>
          </a:lstStyle>
          <a:p>
            <a:fld id="{296FB3D1-F33E-BD47-A628-5A4AA6A42E95}" type="datetimeFigureOut">
              <a:rPr lang="en-US"/>
              <a:pPr/>
              <a:t>4/22/2020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b="0" i="0">
                <a:latin typeface="Roboto Regular" panose="02000000000000000000" pitchFamily="2" charset="0"/>
              </a:defRPr>
            </a:lvl1pPr>
          </a:lstStyle>
          <a:p>
            <a:endParaRPr lang="en-US" dirty="0"/>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b="0" i="0">
                <a:latin typeface="Roboto Regular" panose="02000000000000000000" pitchFamily="2" charset="0"/>
              </a:defRPr>
            </a:lvl1pPr>
          </a:lstStyle>
          <a:p>
            <a:fld id="{5842E275-8B5C-D441-9760-FC8E95D6EEC5}" type="slidenum">
              <a:rPr lang="en-US"/>
              <a:pPr/>
              <a:t>‹#›</a:t>
            </a:fld>
            <a:endParaRPr lang="en-US" dirty="0"/>
          </a:p>
        </p:txBody>
      </p:sp>
    </p:spTree>
    <p:extLst>
      <p:ext uri="{BB962C8B-B14F-4D97-AF65-F5344CB8AC3E}">
        <p14:creationId xmlns:p14="http://schemas.microsoft.com/office/powerpoint/2010/main" val="398752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Regular" panose="02000000000000000000" pitchFamily="2" charset="0"/>
        <a:ea typeface="+mn-ea"/>
        <a:cs typeface="+mn-cs"/>
      </a:defRPr>
    </a:lvl1pPr>
    <a:lvl2pPr marL="457200" algn="l" defTabSz="914400" rtl="0" eaLnBrk="1" latinLnBrk="0" hangingPunct="1">
      <a:defRPr sz="1200" b="0" i="0" kern="1200">
        <a:solidFill>
          <a:schemeClr val="tx1"/>
        </a:solidFill>
        <a:latin typeface="Roboto Regular" panose="02000000000000000000" pitchFamily="2" charset="0"/>
        <a:ea typeface="+mn-ea"/>
        <a:cs typeface="+mn-cs"/>
      </a:defRPr>
    </a:lvl2pPr>
    <a:lvl3pPr marL="914400" algn="l" defTabSz="914400" rtl="0" eaLnBrk="1" latinLnBrk="0" hangingPunct="1">
      <a:defRPr sz="1200" b="0" i="0" kern="1200">
        <a:solidFill>
          <a:schemeClr val="tx1"/>
        </a:solidFill>
        <a:latin typeface="Roboto Regular" panose="02000000000000000000" pitchFamily="2" charset="0"/>
        <a:ea typeface="+mn-ea"/>
        <a:cs typeface="+mn-cs"/>
      </a:defRPr>
    </a:lvl3pPr>
    <a:lvl4pPr marL="1371600" algn="l" defTabSz="914400" rtl="0" eaLnBrk="1" latinLnBrk="0" hangingPunct="1">
      <a:defRPr sz="1200" b="0" i="0" kern="1200">
        <a:solidFill>
          <a:schemeClr val="tx1"/>
        </a:solidFill>
        <a:latin typeface="Roboto Regular" panose="02000000000000000000" pitchFamily="2" charset="0"/>
        <a:ea typeface="+mn-ea"/>
        <a:cs typeface="+mn-cs"/>
      </a:defRPr>
    </a:lvl4pPr>
    <a:lvl5pPr marL="1828800" algn="l" defTabSz="914400" rtl="0" eaLnBrk="1" latinLnBrk="0" hangingPunct="1">
      <a:defRPr sz="1200" b="0" i="0" kern="1200">
        <a:solidFill>
          <a:schemeClr val="tx1"/>
        </a:solidFill>
        <a:latin typeface="Roboto Regular"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0101-FBE5-DD45-B5DF-A90CE45A50B6}"/>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3C71F4D5-260D-6048-A4CF-9B8784654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039E1-6B0D-004B-A338-FCABCE0DF317}"/>
              </a:ext>
            </a:extLst>
          </p:cNvPr>
          <p:cNvSpPr>
            <a:spLocks noGrp="1"/>
          </p:cNvSpPr>
          <p:nvPr>
            <p:ph type="dt" sz="half" idx="10"/>
          </p:nvPr>
        </p:nvSpPr>
        <p:spPr>
          <a:xfrm>
            <a:off x="838200" y="6356350"/>
            <a:ext cx="2743200" cy="365125"/>
          </a:xfrm>
          <a:prstGeom prst="rect">
            <a:avLst/>
          </a:prstGeom>
        </p:spPr>
        <p:txBody>
          <a:bodyPr/>
          <a:lstStyle>
            <a:lvl1pPr>
              <a:defRPr b="0" i="0">
                <a:latin typeface="Roboto Regular" panose="02000000000000000000" pitchFamily="2" charset="0"/>
              </a:defRPr>
            </a:lvl1pPr>
          </a:lstStyle>
          <a:p>
            <a:r>
              <a:rPr lang="en-US" dirty="0"/>
              <a:t>November 6, 2018</a:t>
            </a:r>
          </a:p>
        </p:txBody>
      </p:sp>
      <p:sp>
        <p:nvSpPr>
          <p:cNvPr id="5" name="Footer Placeholder 4">
            <a:extLst>
              <a:ext uri="{FF2B5EF4-FFF2-40B4-BE49-F238E27FC236}">
                <a16:creationId xmlns:a16="http://schemas.microsoft.com/office/drawing/2014/main" id="{6903E54C-D95B-4542-8FB2-3E3558AEFA60}"/>
              </a:ext>
            </a:extLst>
          </p:cNvPr>
          <p:cNvSpPr>
            <a:spLocks noGrp="1"/>
          </p:cNvSpPr>
          <p:nvPr>
            <p:ph type="ftr" sz="quarter" idx="11"/>
          </p:nvPr>
        </p:nvSpPr>
        <p:spPr>
          <a:xfrm>
            <a:off x="4038600" y="6356350"/>
            <a:ext cx="4114800" cy="365125"/>
          </a:xfrm>
          <a:prstGeom prst="rect">
            <a:avLst/>
          </a:prstGeom>
        </p:spPr>
        <p:txBody>
          <a:bodyPr/>
          <a:lstStyle>
            <a:lvl1pPr>
              <a:defRPr b="0" i="0">
                <a:latin typeface="Roboto Regular"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A0A33865-02B1-5345-8CE2-BBEABF74C1E3}"/>
              </a:ext>
            </a:extLst>
          </p:cNvPr>
          <p:cNvSpPr>
            <a:spLocks noGrp="1"/>
          </p:cNvSpPr>
          <p:nvPr>
            <p:ph type="sldNum" sz="quarter" idx="12"/>
          </p:nvPr>
        </p:nvSpPr>
        <p:spPr/>
        <p:txBody>
          <a:bodyPr/>
          <a:lstStyle/>
          <a:p>
            <a:fld id="{1B7F8142-A9DB-5646-BA3F-02A4FCFC50E9}" type="slidenum">
              <a:t>‹#›</a:t>
            </a:fld>
            <a:endParaRPr lang="en-US" dirty="0"/>
          </a:p>
        </p:txBody>
      </p:sp>
    </p:spTree>
    <p:extLst>
      <p:ext uri="{BB962C8B-B14F-4D97-AF65-F5344CB8AC3E}">
        <p14:creationId xmlns:p14="http://schemas.microsoft.com/office/powerpoint/2010/main" val="415184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5761-29B6-4C46-A007-07F757F25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4B4093-95E4-E64E-A71D-1622A3D13C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46699-B865-E342-8AE7-BFACAAF05ABD}"/>
              </a:ext>
            </a:extLst>
          </p:cNvPr>
          <p:cNvSpPr>
            <a:spLocks noGrp="1"/>
          </p:cNvSpPr>
          <p:nvPr>
            <p:ph type="dt" sz="half" idx="10"/>
          </p:nvPr>
        </p:nvSpPr>
        <p:spPr>
          <a:xfrm>
            <a:off x="838200" y="6356350"/>
            <a:ext cx="2743200" cy="365125"/>
          </a:xfrm>
          <a:prstGeom prst="rect">
            <a:avLst/>
          </a:prstGeom>
        </p:spPr>
        <p:txBody>
          <a:bodyPr/>
          <a:lstStyle>
            <a:lvl1pPr>
              <a:defRPr b="0" i="0">
                <a:latin typeface="Roboto Regular" panose="02000000000000000000" pitchFamily="2" charset="0"/>
              </a:defRPr>
            </a:lvl1pPr>
          </a:lstStyle>
          <a:p>
            <a:r>
              <a:rPr lang="en-US" dirty="0"/>
              <a:t>November 6, 2018</a:t>
            </a:r>
          </a:p>
        </p:txBody>
      </p:sp>
      <p:sp>
        <p:nvSpPr>
          <p:cNvPr id="5" name="Footer Placeholder 4">
            <a:extLst>
              <a:ext uri="{FF2B5EF4-FFF2-40B4-BE49-F238E27FC236}">
                <a16:creationId xmlns:a16="http://schemas.microsoft.com/office/drawing/2014/main" id="{BC7D60F7-482B-C147-BDF9-8851F2231B42}"/>
              </a:ext>
            </a:extLst>
          </p:cNvPr>
          <p:cNvSpPr>
            <a:spLocks noGrp="1"/>
          </p:cNvSpPr>
          <p:nvPr>
            <p:ph type="ftr" sz="quarter" idx="11"/>
          </p:nvPr>
        </p:nvSpPr>
        <p:spPr>
          <a:xfrm>
            <a:off x="4038600" y="6356350"/>
            <a:ext cx="4114800" cy="365125"/>
          </a:xfrm>
          <a:prstGeom prst="rect">
            <a:avLst/>
          </a:prstGeom>
        </p:spPr>
        <p:txBody>
          <a:bodyPr/>
          <a:lstStyle>
            <a:lvl1pPr>
              <a:defRPr b="0" i="0">
                <a:latin typeface="Roboto Regular"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EAFC01E2-1024-F24F-85E7-8B04F8AF75AA}"/>
              </a:ext>
            </a:extLst>
          </p:cNvPr>
          <p:cNvSpPr>
            <a:spLocks noGrp="1"/>
          </p:cNvSpPr>
          <p:nvPr>
            <p:ph type="sldNum" sz="quarter" idx="12"/>
          </p:nvPr>
        </p:nvSpPr>
        <p:spPr/>
        <p:txBody>
          <a:bodyPr/>
          <a:lstStyle/>
          <a:p>
            <a:fld id="{1B7F8142-A9DB-5646-BA3F-02A4FCFC50E9}" type="slidenum">
              <a:t>‹#›</a:t>
            </a:fld>
            <a:endParaRPr lang="en-US" dirty="0"/>
          </a:p>
        </p:txBody>
      </p:sp>
    </p:spTree>
    <p:extLst>
      <p:ext uri="{BB962C8B-B14F-4D97-AF65-F5344CB8AC3E}">
        <p14:creationId xmlns:p14="http://schemas.microsoft.com/office/powerpoint/2010/main" val="190052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2A1542-C31F-FA49-BD55-CBBF56ADD3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A424B1-8A1A-CB49-8A8D-3DB7C8A739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FAE43-D68D-8849-BD7E-8B43023DB326}"/>
              </a:ext>
            </a:extLst>
          </p:cNvPr>
          <p:cNvSpPr>
            <a:spLocks noGrp="1"/>
          </p:cNvSpPr>
          <p:nvPr>
            <p:ph type="dt" sz="half" idx="10"/>
          </p:nvPr>
        </p:nvSpPr>
        <p:spPr>
          <a:xfrm>
            <a:off x="838200" y="6356350"/>
            <a:ext cx="2743200" cy="365125"/>
          </a:xfrm>
          <a:prstGeom prst="rect">
            <a:avLst/>
          </a:prstGeom>
        </p:spPr>
        <p:txBody>
          <a:bodyPr/>
          <a:lstStyle>
            <a:lvl1pPr>
              <a:defRPr b="0" i="0">
                <a:latin typeface="Roboto Regular" panose="02000000000000000000" pitchFamily="2" charset="0"/>
              </a:defRPr>
            </a:lvl1pPr>
          </a:lstStyle>
          <a:p>
            <a:r>
              <a:rPr lang="en-US" dirty="0"/>
              <a:t>November 6, 2018</a:t>
            </a:r>
          </a:p>
        </p:txBody>
      </p:sp>
      <p:sp>
        <p:nvSpPr>
          <p:cNvPr id="5" name="Footer Placeholder 4">
            <a:extLst>
              <a:ext uri="{FF2B5EF4-FFF2-40B4-BE49-F238E27FC236}">
                <a16:creationId xmlns:a16="http://schemas.microsoft.com/office/drawing/2014/main" id="{8D7232DE-20FE-B64F-81FE-BEF9C83C09D7}"/>
              </a:ext>
            </a:extLst>
          </p:cNvPr>
          <p:cNvSpPr>
            <a:spLocks noGrp="1"/>
          </p:cNvSpPr>
          <p:nvPr>
            <p:ph type="ftr" sz="quarter" idx="11"/>
          </p:nvPr>
        </p:nvSpPr>
        <p:spPr>
          <a:xfrm>
            <a:off x="4038600" y="6356350"/>
            <a:ext cx="4114800" cy="365125"/>
          </a:xfrm>
          <a:prstGeom prst="rect">
            <a:avLst/>
          </a:prstGeom>
        </p:spPr>
        <p:txBody>
          <a:bodyPr/>
          <a:lstStyle>
            <a:lvl1pPr>
              <a:defRPr b="0" i="0">
                <a:latin typeface="Roboto Regular"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2B00194C-8729-184C-BF3F-72E69A0A5C79}"/>
              </a:ext>
            </a:extLst>
          </p:cNvPr>
          <p:cNvSpPr>
            <a:spLocks noGrp="1"/>
          </p:cNvSpPr>
          <p:nvPr>
            <p:ph type="sldNum" sz="quarter" idx="12"/>
          </p:nvPr>
        </p:nvSpPr>
        <p:spPr/>
        <p:txBody>
          <a:bodyPr/>
          <a:lstStyle/>
          <a:p>
            <a:fld id="{1B7F8142-A9DB-5646-BA3F-02A4FCFC50E9}" type="slidenum">
              <a:t>‹#›</a:t>
            </a:fld>
            <a:endParaRPr lang="en-US" dirty="0"/>
          </a:p>
        </p:txBody>
      </p:sp>
    </p:spTree>
    <p:extLst>
      <p:ext uri="{BB962C8B-B14F-4D97-AF65-F5344CB8AC3E}">
        <p14:creationId xmlns:p14="http://schemas.microsoft.com/office/powerpoint/2010/main" val="38061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BA8F353-CA9E-3E41-94D4-29220B3DBC67}"/>
              </a:ext>
            </a:extLst>
          </p:cNvPr>
          <p:cNvSpPr/>
          <p:nvPr userDrawn="1"/>
        </p:nvSpPr>
        <p:spPr>
          <a:xfrm>
            <a:off x="0" y="0"/>
            <a:ext cx="12192000" cy="1178351"/>
          </a:xfrm>
          <a:prstGeom prst="rect">
            <a:avLst/>
          </a:prstGeom>
          <a:solidFill>
            <a:srgbClr val="124D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D3CDF0C1-2E58-D747-9317-C424988FA805}"/>
              </a:ext>
            </a:extLst>
          </p:cNvPr>
          <p:cNvPicPr>
            <a:picLocks noChangeAspect="1"/>
          </p:cNvPicPr>
          <p:nvPr userDrawn="1"/>
        </p:nvPicPr>
        <p:blipFill rotWithShape="1">
          <a:blip r:embed="rId2">
            <a:alphaModFix amt="83000"/>
          </a:blip>
          <a:srcRect l="3064" t="5769" r="3064" b="80871"/>
          <a:stretch/>
        </p:blipFill>
        <p:spPr>
          <a:xfrm>
            <a:off x="0" y="-1"/>
            <a:ext cx="12192000" cy="1178351"/>
          </a:xfrm>
          <a:prstGeom prst="rect">
            <a:avLst/>
          </a:prstGeom>
        </p:spPr>
      </p:pic>
      <p:sp>
        <p:nvSpPr>
          <p:cNvPr id="3" name="Content Placeholder 2">
            <a:extLst>
              <a:ext uri="{FF2B5EF4-FFF2-40B4-BE49-F238E27FC236}">
                <a16:creationId xmlns:a16="http://schemas.microsoft.com/office/drawing/2014/main" id="{F01E9815-7162-674A-A1FC-D235BF8D7A4F}"/>
              </a:ext>
            </a:extLst>
          </p:cNvPr>
          <p:cNvSpPr>
            <a:spLocks noGrp="1"/>
          </p:cNvSpPr>
          <p:nvPr>
            <p:ph idx="1"/>
          </p:nvPr>
        </p:nvSpPr>
        <p:spPr>
          <a:xfrm>
            <a:off x="458887" y="1549320"/>
            <a:ext cx="11268056" cy="3955762"/>
          </a:xfrm>
        </p:spPr>
        <p:txBody>
          <a:bodyPr>
            <a:noAutofit/>
          </a:bodyPr>
          <a:lstStyle>
            <a:lvl1pPr marL="0" indent="0">
              <a:lnSpc>
                <a:spcPts val="2000"/>
              </a:lnSpc>
              <a:buNone/>
              <a:defRPr sz="1500" b="0" i="0">
                <a:solidFill>
                  <a:srgbClr val="758082"/>
                </a:solidFill>
                <a:latin typeface="Roboto Regular" panose="02000000000000000000" pitchFamily="2" charset="0"/>
                <a:ea typeface="Roboto Regular" panose="02000000000000000000" pitchFamily="2" charset="0"/>
                <a:cs typeface="Roboto Regular" panose="02000000000000000000" pitchFamily="2" charset="0"/>
              </a:defRPr>
            </a:lvl1pPr>
            <a:lvl2pPr>
              <a:defRPr>
                <a:solidFill>
                  <a:srgbClr val="758082"/>
                </a:solidFill>
                <a:latin typeface="Roboto" panose="02000000000000000000" pitchFamily="2" charset="0"/>
                <a:ea typeface="Roboto" panose="02000000000000000000" pitchFamily="2" charset="0"/>
                <a:cs typeface="Roboto" panose="02000000000000000000" pitchFamily="2" charset="0"/>
              </a:defRPr>
            </a:lvl2pPr>
            <a:lvl3pPr>
              <a:defRPr>
                <a:solidFill>
                  <a:srgbClr val="758082"/>
                </a:solidFill>
                <a:latin typeface="Roboto" panose="02000000000000000000" pitchFamily="2" charset="0"/>
                <a:ea typeface="Roboto" panose="02000000000000000000" pitchFamily="2" charset="0"/>
                <a:cs typeface="Roboto" panose="02000000000000000000" pitchFamily="2" charset="0"/>
              </a:defRPr>
            </a:lvl3pPr>
            <a:lvl4pPr>
              <a:defRPr>
                <a:solidFill>
                  <a:srgbClr val="758082"/>
                </a:solidFill>
                <a:latin typeface="Roboto" panose="02000000000000000000" pitchFamily="2" charset="0"/>
                <a:ea typeface="Roboto" panose="02000000000000000000" pitchFamily="2" charset="0"/>
                <a:cs typeface="Roboto" panose="02000000000000000000" pitchFamily="2" charset="0"/>
              </a:defRPr>
            </a:lvl4pPr>
            <a:lvl5pPr>
              <a:defRPr>
                <a:solidFill>
                  <a:srgbClr val="758082"/>
                </a:solidFill>
                <a:latin typeface="Roboto" panose="02000000000000000000" pitchFamily="2" charset="0"/>
                <a:ea typeface="Roboto" panose="02000000000000000000" pitchFamily="2" charset="0"/>
                <a:cs typeface="Roboto" panose="02000000000000000000" pitchFamily="2" charset="0"/>
              </a:defRPr>
            </a:lvl5pPr>
          </a:lstStyle>
          <a:p>
            <a:pPr lvl="0"/>
            <a:r>
              <a:rPr lang="en-US"/>
              <a:t>Edit Master text styles</a:t>
            </a:r>
          </a:p>
        </p:txBody>
      </p:sp>
      <p:sp>
        <p:nvSpPr>
          <p:cNvPr id="6" name="Slide Number Placeholder 5">
            <a:extLst>
              <a:ext uri="{FF2B5EF4-FFF2-40B4-BE49-F238E27FC236}">
                <a16:creationId xmlns:a16="http://schemas.microsoft.com/office/drawing/2014/main" id="{4F59DCC2-B2AB-0B46-8983-561CCDA790AA}"/>
              </a:ext>
            </a:extLst>
          </p:cNvPr>
          <p:cNvSpPr>
            <a:spLocks noGrp="1"/>
          </p:cNvSpPr>
          <p:nvPr>
            <p:ph type="sldNum" sz="quarter" idx="12"/>
          </p:nvPr>
        </p:nvSpPr>
        <p:spPr>
          <a:xfrm>
            <a:off x="111761" y="6501017"/>
            <a:ext cx="347126" cy="264116"/>
          </a:xfrm>
        </p:spPr>
        <p:txBody>
          <a:bodyPr/>
          <a:lstStyle>
            <a:lvl1pPr algn="l">
              <a:defRPr sz="1000" b="0" i="0">
                <a:solidFill>
                  <a:schemeClr val="bg1">
                    <a:lumMod val="75000"/>
                  </a:schemeClr>
                </a:solidFill>
                <a:latin typeface="Roboto Regular" panose="02000000000000000000" pitchFamily="2" charset="0"/>
                <a:ea typeface="Roboto Regular" panose="02000000000000000000" pitchFamily="2" charset="0"/>
                <a:cs typeface="Roboto Regular" panose="02000000000000000000" pitchFamily="2" charset="0"/>
              </a:defRPr>
            </a:lvl1pPr>
          </a:lstStyle>
          <a:p>
            <a:fld id="{1B7F8142-A9DB-5646-BA3F-02A4FCFC50E9}" type="slidenum">
              <a:rPr lang="en-US"/>
              <a:pPr/>
              <a:t>‹#›</a:t>
            </a:fld>
            <a:endParaRPr lang="en-US" dirty="0"/>
          </a:p>
        </p:txBody>
      </p:sp>
      <p:sp>
        <p:nvSpPr>
          <p:cNvPr id="9" name="Title 8">
            <a:extLst>
              <a:ext uri="{FF2B5EF4-FFF2-40B4-BE49-F238E27FC236}">
                <a16:creationId xmlns:a16="http://schemas.microsoft.com/office/drawing/2014/main" id="{8AADBE01-DCB3-D740-A976-CF740BD40C35}"/>
              </a:ext>
            </a:extLst>
          </p:cNvPr>
          <p:cNvSpPr>
            <a:spLocks noGrp="1"/>
          </p:cNvSpPr>
          <p:nvPr>
            <p:ph type="title"/>
          </p:nvPr>
        </p:nvSpPr>
        <p:spPr>
          <a:xfrm>
            <a:off x="458886" y="228846"/>
            <a:ext cx="11268057" cy="836381"/>
          </a:xfrm>
        </p:spPr>
        <p:txBody>
          <a:bodyPr>
            <a:normAutofit/>
          </a:bodyPr>
          <a:lstStyle>
            <a:lvl1pPr>
              <a:defRPr sz="36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pic>
        <p:nvPicPr>
          <p:cNvPr id="10" name="Picture 9">
            <a:extLst>
              <a:ext uri="{FF2B5EF4-FFF2-40B4-BE49-F238E27FC236}">
                <a16:creationId xmlns:a16="http://schemas.microsoft.com/office/drawing/2014/main" id="{EC01EC52-FB00-4D54-A739-5910454D8F39}"/>
              </a:ext>
            </a:extLst>
          </p:cNvPr>
          <p:cNvPicPr>
            <a:picLocks noChangeAspect="1"/>
          </p:cNvPicPr>
          <p:nvPr userDrawn="1"/>
        </p:nvPicPr>
        <p:blipFill>
          <a:blip r:embed="rId3"/>
          <a:stretch>
            <a:fillRect/>
          </a:stretch>
        </p:blipFill>
        <p:spPr>
          <a:xfrm>
            <a:off x="10457363" y="6399321"/>
            <a:ext cx="1269580" cy="365812"/>
          </a:xfrm>
          <a:prstGeom prst="rect">
            <a:avLst/>
          </a:prstGeom>
        </p:spPr>
      </p:pic>
    </p:spTree>
    <p:extLst>
      <p:ext uri="{BB962C8B-B14F-4D97-AF65-F5344CB8AC3E}">
        <p14:creationId xmlns:p14="http://schemas.microsoft.com/office/powerpoint/2010/main" val="360848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D327-6A1B-8449-95DA-4DDC1CEE31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17D032-56BB-0442-B20C-5A1FAC1555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EB839B-5785-AB4F-A724-016AFDCD3C64}"/>
              </a:ext>
            </a:extLst>
          </p:cNvPr>
          <p:cNvSpPr>
            <a:spLocks noGrp="1"/>
          </p:cNvSpPr>
          <p:nvPr>
            <p:ph type="dt" sz="half" idx="10"/>
          </p:nvPr>
        </p:nvSpPr>
        <p:spPr>
          <a:xfrm>
            <a:off x="838200" y="6356350"/>
            <a:ext cx="2743200" cy="365125"/>
          </a:xfrm>
          <a:prstGeom prst="rect">
            <a:avLst/>
          </a:prstGeom>
        </p:spPr>
        <p:txBody>
          <a:bodyPr/>
          <a:lstStyle>
            <a:lvl1pPr>
              <a:defRPr b="0" i="0">
                <a:latin typeface="Roboto Regular" panose="02000000000000000000" pitchFamily="2" charset="0"/>
              </a:defRPr>
            </a:lvl1pPr>
          </a:lstStyle>
          <a:p>
            <a:r>
              <a:rPr lang="en-US" dirty="0"/>
              <a:t>November 6, 2018</a:t>
            </a:r>
          </a:p>
        </p:txBody>
      </p:sp>
      <p:sp>
        <p:nvSpPr>
          <p:cNvPr id="5" name="Footer Placeholder 4">
            <a:extLst>
              <a:ext uri="{FF2B5EF4-FFF2-40B4-BE49-F238E27FC236}">
                <a16:creationId xmlns:a16="http://schemas.microsoft.com/office/drawing/2014/main" id="{440633EB-9C76-A44E-AFB1-1DFE49CFD5E0}"/>
              </a:ext>
            </a:extLst>
          </p:cNvPr>
          <p:cNvSpPr>
            <a:spLocks noGrp="1"/>
          </p:cNvSpPr>
          <p:nvPr>
            <p:ph type="ftr" sz="quarter" idx="11"/>
          </p:nvPr>
        </p:nvSpPr>
        <p:spPr>
          <a:xfrm>
            <a:off x="4038600" y="6356350"/>
            <a:ext cx="4114800" cy="365125"/>
          </a:xfrm>
          <a:prstGeom prst="rect">
            <a:avLst/>
          </a:prstGeom>
        </p:spPr>
        <p:txBody>
          <a:bodyPr/>
          <a:lstStyle>
            <a:lvl1pPr>
              <a:defRPr b="0" i="0">
                <a:latin typeface="Roboto Regular"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58178731-120A-F943-BE82-3C7C0C11FF5C}"/>
              </a:ext>
            </a:extLst>
          </p:cNvPr>
          <p:cNvSpPr>
            <a:spLocks noGrp="1"/>
          </p:cNvSpPr>
          <p:nvPr>
            <p:ph type="sldNum" sz="quarter" idx="12"/>
          </p:nvPr>
        </p:nvSpPr>
        <p:spPr/>
        <p:txBody>
          <a:bodyPr/>
          <a:lstStyle/>
          <a:p>
            <a:fld id="{1B7F8142-A9DB-5646-BA3F-02A4FCFC50E9}" type="slidenum">
              <a:t>‹#›</a:t>
            </a:fld>
            <a:endParaRPr lang="en-US" dirty="0"/>
          </a:p>
        </p:txBody>
      </p:sp>
    </p:spTree>
    <p:extLst>
      <p:ext uri="{BB962C8B-B14F-4D97-AF65-F5344CB8AC3E}">
        <p14:creationId xmlns:p14="http://schemas.microsoft.com/office/powerpoint/2010/main" val="414101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330F-F9E2-4442-BEE9-F5C62AE39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95C749-41A5-2E4A-AA35-201777CA63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8E5093-CD52-1849-B48C-C570D4FD04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766A60-B516-124A-910A-3B321F9EF90E}"/>
              </a:ext>
            </a:extLst>
          </p:cNvPr>
          <p:cNvSpPr>
            <a:spLocks noGrp="1"/>
          </p:cNvSpPr>
          <p:nvPr>
            <p:ph type="dt" sz="half" idx="10"/>
          </p:nvPr>
        </p:nvSpPr>
        <p:spPr>
          <a:xfrm>
            <a:off x="838200" y="6356350"/>
            <a:ext cx="2743200" cy="365125"/>
          </a:xfrm>
          <a:prstGeom prst="rect">
            <a:avLst/>
          </a:prstGeom>
        </p:spPr>
        <p:txBody>
          <a:bodyPr/>
          <a:lstStyle>
            <a:lvl1pPr>
              <a:defRPr b="0" i="0">
                <a:latin typeface="Roboto Regular" panose="02000000000000000000" pitchFamily="2" charset="0"/>
              </a:defRPr>
            </a:lvl1pPr>
          </a:lstStyle>
          <a:p>
            <a:r>
              <a:rPr lang="en-US" dirty="0"/>
              <a:t>November 6, 2018</a:t>
            </a:r>
          </a:p>
        </p:txBody>
      </p:sp>
      <p:sp>
        <p:nvSpPr>
          <p:cNvPr id="6" name="Footer Placeholder 5">
            <a:extLst>
              <a:ext uri="{FF2B5EF4-FFF2-40B4-BE49-F238E27FC236}">
                <a16:creationId xmlns:a16="http://schemas.microsoft.com/office/drawing/2014/main" id="{7C6ACE86-EB45-524D-AF6C-552F13571869}"/>
              </a:ext>
            </a:extLst>
          </p:cNvPr>
          <p:cNvSpPr>
            <a:spLocks noGrp="1"/>
          </p:cNvSpPr>
          <p:nvPr>
            <p:ph type="ftr" sz="quarter" idx="11"/>
          </p:nvPr>
        </p:nvSpPr>
        <p:spPr>
          <a:xfrm>
            <a:off x="4038600" y="6356350"/>
            <a:ext cx="4114800" cy="365125"/>
          </a:xfrm>
          <a:prstGeom prst="rect">
            <a:avLst/>
          </a:prstGeom>
        </p:spPr>
        <p:txBody>
          <a:bodyPr/>
          <a:lstStyle>
            <a:lvl1pPr>
              <a:defRPr b="0" i="0">
                <a:latin typeface="Roboto Regular" panose="02000000000000000000" pitchFamily="2" charset="0"/>
              </a:defRPr>
            </a:lvl1pPr>
          </a:lstStyle>
          <a:p>
            <a:endParaRPr lang="en-US" dirty="0"/>
          </a:p>
        </p:txBody>
      </p:sp>
      <p:sp>
        <p:nvSpPr>
          <p:cNvPr id="7" name="Slide Number Placeholder 6">
            <a:extLst>
              <a:ext uri="{FF2B5EF4-FFF2-40B4-BE49-F238E27FC236}">
                <a16:creationId xmlns:a16="http://schemas.microsoft.com/office/drawing/2014/main" id="{FFF95629-3100-1642-AFBD-9C188BDC6C57}"/>
              </a:ext>
            </a:extLst>
          </p:cNvPr>
          <p:cNvSpPr>
            <a:spLocks noGrp="1"/>
          </p:cNvSpPr>
          <p:nvPr>
            <p:ph type="sldNum" sz="quarter" idx="12"/>
          </p:nvPr>
        </p:nvSpPr>
        <p:spPr/>
        <p:txBody>
          <a:bodyPr/>
          <a:lstStyle/>
          <a:p>
            <a:fld id="{1B7F8142-A9DB-5646-BA3F-02A4FCFC50E9}" type="slidenum">
              <a:t>‹#›</a:t>
            </a:fld>
            <a:endParaRPr lang="en-US" dirty="0"/>
          </a:p>
        </p:txBody>
      </p:sp>
    </p:spTree>
    <p:extLst>
      <p:ext uri="{BB962C8B-B14F-4D97-AF65-F5344CB8AC3E}">
        <p14:creationId xmlns:p14="http://schemas.microsoft.com/office/powerpoint/2010/main" val="385846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7B2D-565F-074D-8819-6D00F19D0E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42FE14-A8F0-1545-BE83-8B7A9409EF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137719-5D4C-5E41-8F7B-1A1DFC8230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072D28-F7AE-5C49-9DFF-FADD6E551F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0362F6-FAF7-B34B-B542-A63C5D0B7D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02E47-9DA1-DF4C-9B20-D1637DB2A764}"/>
              </a:ext>
            </a:extLst>
          </p:cNvPr>
          <p:cNvSpPr>
            <a:spLocks noGrp="1"/>
          </p:cNvSpPr>
          <p:nvPr>
            <p:ph type="dt" sz="half" idx="10"/>
          </p:nvPr>
        </p:nvSpPr>
        <p:spPr>
          <a:xfrm>
            <a:off x="838200" y="6356350"/>
            <a:ext cx="2743200" cy="365125"/>
          </a:xfrm>
          <a:prstGeom prst="rect">
            <a:avLst/>
          </a:prstGeom>
        </p:spPr>
        <p:txBody>
          <a:bodyPr/>
          <a:lstStyle>
            <a:lvl1pPr>
              <a:defRPr b="0" i="0">
                <a:latin typeface="Roboto Regular" panose="02000000000000000000" pitchFamily="2" charset="0"/>
              </a:defRPr>
            </a:lvl1pPr>
          </a:lstStyle>
          <a:p>
            <a:r>
              <a:rPr lang="en-US" dirty="0"/>
              <a:t>November 6, 2018</a:t>
            </a:r>
          </a:p>
        </p:txBody>
      </p:sp>
      <p:sp>
        <p:nvSpPr>
          <p:cNvPr id="8" name="Footer Placeholder 7">
            <a:extLst>
              <a:ext uri="{FF2B5EF4-FFF2-40B4-BE49-F238E27FC236}">
                <a16:creationId xmlns:a16="http://schemas.microsoft.com/office/drawing/2014/main" id="{E0B26EEF-7A9E-8C41-87EF-EFF5808980A1}"/>
              </a:ext>
            </a:extLst>
          </p:cNvPr>
          <p:cNvSpPr>
            <a:spLocks noGrp="1"/>
          </p:cNvSpPr>
          <p:nvPr>
            <p:ph type="ftr" sz="quarter" idx="11"/>
          </p:nvPr>
        </p:nvSpPr>
        <p:spPr>
          <a:xfrm>
            <a:off x="4038600" y="6356350"/>
            <a:ext cx="4114800" cy="365125"/>
          </a:xfrm>
          <a:prstGeom prst="rect">
            <a:avLst/>
          </a:prstGeom>
        </p:spPr>
        <p:txBody>
          <a:bodyPr/>
          <a:lstStyle>
            <a:lvl1pPr>
              <a:defRPr b="0" i="0">
                <a:latin typeface="Roboto Regular" panose="02000000000000000000" pitchFamily="2" charset="0"/>
              </a:defRPr>
            </a:lvl1pPr>
          </a:lstStyle>
          <a:p>
            <a:endParaRPr lang="en-US" dirty="0"/>
          </a:p>
        </p:txBody>
      </p:sp>
      <p:sp>
        <p:nvSpPr>
          <p:cNvPr id="9" name="Slide Number Placeholder 8">
            <a:extLst>
              <a:ext uri="{FF2B5EF4-FFF2-40B4-BE49-F238E27FC236}">
                <a16:creationId xmlns:a16="http://schemas.microsoft.com/office/drawing/2014/main" id="{ECFC950A-A8A5-1545-A63D-C54BA4D4BF28}"/>
              </a:ext>
            </a:extLst>
          </p:cNvPr>
          <p:cNvSpPr>
            <a:spLocks noGrp="1"/>
          </p:cNvSpPr>
          <p:nvPr>
            <p:ph type="sldNum" sz="quarter" idx="12"/>
          </p:nvPr>
        </p:nvSpPr>
        <p:spPr/>
        <p:txBody>
          <a:bodyPr/>
          <a:lstStyle/>
          <a:p>
            <a:fld id="{1B7F8142-A9DB-5646-BA3F-02A4FCFC50E9}" type="slidenum">
              <a:t>‹#›</a:t>
            </a:fld>
            <a:endParaRPr lang="en-US" dirty="0"/>
          </a:p>
        </p:txBody>
      </p:sp>
    </p:spTree>
    <p:extLst>
      <p:ext uri="{BB962C8B-B14F-4D97-AF65-F5344CB8AC3E}">
        <p14:creationId xmlns:p14="http://schemas.microsoft.com/office/powerpoint/2010/main" val="207177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91CC-AF6E-1E47-BB3D-952FABE3CC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0D2EDD-BBFC-2442-BFB1-8B122B15C1EE}"/>
              </a:ext>
            </a:extLst>
          </p:cNvPr>
          <p:cNvSpPr>
            <a:spLocks noGrp="1"/>
          </p:cNvSpPr>
          <p:nvPr>
            <p:ph type="dt" sz="half" idx="10"/>
          </p:nvPr>
        </p:nvSpPr>
        <p:spPr>
          <a:xfrm>
            <a:off x="838200" y="6356350"/>
            <a:ext cx="2743200" cy="365125"/>
          </a:xfrm>
          <a:prstGeom prst="rect">
            <a:avLst/>
          </a:prstGeom>
        </p:spPr>
        <p:txBody>
          <a:bodyPr/>
          <a:lstStyle>
            <a:lvl1pPr>
              <a:defRPr b="0" i="0">
                <a:latin typeface="Roboto Regular" panose="02000000000000000000" pitchFamily="2" charset="0"/>
              </a:defRPr>
            </a:lvl1pPr>
          </a:lstStyle>
          <a:p>
            <a:r>
              <a:rPr lang="en-US" dirty="0"/>
              <a:t>November 6, 2018</a:t>
            </a:r>
          </a:p>
        </p:txBody>
      </p:sp>
      <p:sp>
        <p:nvSpPr>
          <p:cNvPr id="4" name="Footer Placeholder 3">
            <a:extLst>
              <a:ext uri="{FF2B5EF4-FFF2-40B4-BE49-F238E27FC236}">
                <a16:creationId xmlns:a16="http://schemas.microsoft.com/office/drawing/2014/main" id="{B083280F-E5A9-FE46-B04D-6C6BB9D90070}"/>
              </a:ext>
            </a:extLst>
          </p:cNvPr>
          <p:cNvSpPr>
            <a:spLocks noGrp="1"/>
          </p:cNvSpPr>
          <p:nvPr>
            <p:ph type="ftr" sz="quarter" idx="11"/>
          </p:nvPr>
        </p:nvSpPr>
        <p:spPr>
          <a:xfrm>
            <a:off x="4038600" y="6356350"/>
            <a:ext cx="4114800" cy="365125"/>
          </a:xfrm>
          <a:prstGeom prst="rect">
            <a:avLst/>
          </a:prstGeom>
        </p:spPr>
        <p:txBody>
          <a:bodyPr/>
          <a:lstStyle>
            <a:lvl1pPr>
              <a:defRPr b="0" i="0">
                <a:latin typeface="Roboto Regular" panose="02000000000000000000" pitchFamily="2" charset="0"/>
              </a:defRPr>
            </a:lvl1pPr>
          </a:lstStyle>
          <a:p>
            <a:endParaRPr lang="en-US" dirty="0"/>
          </a:p>
        </p:txBody>
      </p:sp>
      <p:sp>
        <p:nvSpPr>
          <p:cNvPr id="5" name="Slide Number Placeholder 4">
            <a:extLst>
              <a:ext uri="{FF2B5EF4-FFF2-40B4-BE49-F238E27FC236}">
                <a16:creationId xmlns:a16="http://schemas.microsoft.com/office/drawing/2014/main" id="{C60D731F-9F34-0A4B-B1D1-6D494C769165}"/>
              </a:ext>
            </a:extLst>
          </p:cNvPr>
          <p:cNvSpPr>
            <a:spLocks noGrp="1"/>
          </p:cNvSpPr>
          <p:nvPr>
            <p:ph type="sldNum" sz="quarter" idx="12"/>
          </p:nvPr>
        </p:nvSpPr>
        <p:spPr/>
        <p:txBody>
          <a:bodyPr/>
          <a:lstStyle/>
          <a:p>
            <a:fld id="{1B7F8142-A9DB-5646-BA3F-02A4FCFC50E9}" type="slidenum">
              <a:t>‹#›</a:t>
            </a:fld>
            <a:endParaRPr lang="en-US" dirty="0"/>
          </a:p>
        </p:txBody>
      </p:sp>
    </p:spTree>
    <p:extLst>
      <p:ext uri="{BB962C8B-B14F-4D97-AF65-F5344CB8AC3E}">
        <p14:creationId xmlns:p14="http://schemas.microsoft.com/office/powerpoint/2010/main" val="228846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0E612-739B-604A-8FA9-E0D397C616CA}"/>
              </a:ext>
            </a:extLst>
          </p:cNvPr>
          <p:cNvSpPr>
            <a:spLocks noGrp="1"/>
          </p:cNvSpPr>
          <p:nvPr>
            <p:ph type="dt" sz="half" idx="10"/>
          </p:nvPr>
        </p:nvSpPr>
        <p:spPr>
          <a:xfrm>
            <a:off x="838200" y="6356350"/>
            <a:ext cx="2743200" cy="365125"/>
          </a:xfrm>
          <a:prstGeom prst="rect">
            <a:avLst/>
          </a:prstGeom>
        </p:spPr>
        <p:txBody>
          <a:bodyPr/>
          <a:lstStyle>
            <a:lvl1pPr>
              <a:defRPr b="0" i="0">
                <a:latin typeface="Roboto Regular" panose="02000000000000000000" pitchFamily="2" charset="0"/>
              </a:defRPr>
            </a:lvl1pPr>
          </a:lstStyle>
          <a:p>
            <a:r>
              <a:rPr lang="en-US" dirty="0"/>
              <a:t>November 6, 2018</a:t>
            </a:r>
          </a:p>
        </p:txBody>
      </p:sp>
      <p:sp>
        <p:nvSpPr>
          <p:cNvPr id="3" name="Footer Placeholder 2">
            <a:extLst>
              <a:ext uri="{FF2B5EF4-FFF2-40B4-BE49-F238E27FC236}">
                <a16:creationId xmlns:a16="http://schemas.microsoft.com/office/drawing/2014/main" id="{D9306386-73F0-7A46-AEB9-C0DD0A2EC527}"/>
              </a:ext>
            </a:extLst>
          </p:cNvPr>
          <p:cNvSpPr>
            <a:spLocks noGrp="1"/>
          </p:cNvSpPr>
          <p:nvPr>
            <p:ph type="ftr" sz="quarter" idx="11"/>
          </p:nvPr>
        </p:nvSpPr>
        <p:spPr>
          <a:xfrm>
            <a:off x="4038600" y="6356350"/>
            <a:ext cx="4114800" cy="365125"/>
          </a:xfrm>
          <a:prstGeom prst="rect">
            <a:avLst/>
          </a:prstGeom>
        </p:spPr>
        <p:txBody>
          <a:bodyPr/>
          <a:lstStyle>
            <a:lvl1pPr>
              <a:defRPr b="0" i="0">
                <a:latin typeface="Roboto Regular" panose="02000000000000000000" pitchFamily="2" charset="0"/>
              </a:defRPr>
            </a:lvl1pPr>
          </a:lstStyle>
          <a:p>
            <a:endParaRPr lang="en-US" dirty="0"/>
          </a:p>
        </p:txBody>
      </p:sp>
      <p:sp>
        <p:nvSpPr>
          <p:cNvPr id="4" name="Slide Number Placeholder 3">
            <a:extLst>
              <a:ext uri="{FF2B5EF4-FFF2-40B4-BE49-F238E27FC236}">
                <a16:creationId xmlns:a16="http://schemas.microsoft.com/office/drawing/2014/main" id="{7695D00C-76C6-E14A-B19F-ED8B09FF70E0}"/>
              </a:ext>
            </a:extLst>
          </p:cNvPr>
          <p:cNvSpPr>
            <a:spLocks noGrp="1"/>
          </p:cNvSpPr>
          <p:nvPr>
            <p:ph type="sldNum" sz="quarter" idx="12"/>
          </p:nvPr>
        </p:nvSpPr>
        <p:spPr/>
        <p:txBody>
          <a:bodyPr/>
          <a:lstStyle/>
          <a:p>
            <a:fld id="{1B7F8142-A9DB-5646-BA3F-02A4FCFC50E9}" type="slidenum">
              <a:t>‹#›</a:t>
            </a:fld>
            <a:endParaRPr lang="en-US" dirty="0"/>
          </a:p>
        </p:txBody>
      </p:sp>
    </p:spTree>
    <p:extLst>
      <p:ext uri="{BB962C8B-B14F-4D97-AF65-F5344CB8AC3E}">
        <p14:creationId xmlns:p14="http://schemas.microsoft.com/office/powerpoint/2010/main" val="212678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2DAED-CD93-C04D-B39C-26E3D7A0F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ED9537-0FD6-A349-9DA7-3FC5760321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A21A36-BE22-224D-B27D-0F9B3479E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52F959-D4F9-7A45-A68C-F6FEEB8E28ED}"/>
              </a:ext>
            </a:extLst>
          </p:cNvPr>
          <p:cNvSpPr>
            <a:spLocks noGrp="1"/>
          </p:cNvSpPr>
          <p:nvPr>
            <p:ph type="dt" sz="half" idx="10"/>
          </p:nvPr>
        </p:nvSpPr>
        <p:spPr>
          <a:xfrm>
            <a:off x="838200" y="6356350"/>
            <a:ext cx="2743200" cy="365125"/>
          </a:xfrm>
          <a:prstGeom prst="rect">
            <a:avLst/>
          </a:prstGeom>
        </p:spPr>
        <p:txBody>
          <a:bodyPr/>
          <a:lstStyle>
            <a:lvl1pPr>
              <a:defRPr b="0" i="0">
                <a:latin typeface="Roboto Regular" panose="02000000000000000000" pitchFamily="2" charset="0"/>
              </a:defRPr>
            </a:lvl1pPr>
          </a:lstStyle>
          <a:p>
            <a:r>
              <a:rPr lang="en-US" dirty="0"/>
              <a:t>November 6, 2018</a:t>
            </a:r>
          </a:p>
        </p:txBody>
      </p:sp>
      <p:sp>
        <p:nvSpPr>
          <p:cNvPr id="6" name="Footer Placeholder 5">
            <a:extLst>
              <a:ext uri="{FF2B5EF4-FFF2-40B4-BE49-F238E27FC236}">
                <a16:creationId xmlns:a16="http://schemas.microsoft.com/office/drawing/2014/main" id="{6D241BD0-9304-1645-BDBD-7C98AE6BB485}"/>
              </a:ext>
            </a:extLst>
          </p:cNvPr>
          <p:cNvSpPr>
            <a:spLocks noGrp="1"/>
          </p:cNvSpPr>
          <p:nvPr>
            <p:ph type="ftr" sz="quarter" idx="11"/>
          </p:nvPr>
        </p:nvSpPr>
        <p:spPr>
          <a:xfrm>
            <a:off x="4038600" y="6356350"/>
            <a:ext cx="4114800" cy="365125"/>
          </a:xfrm>
          <a:prstGeom prst="rect">
            <a:avLst/>
          </a:prstGeom>
        </p:spPr>
        <p:txBody>
          <a:bodyPr/>
          <a:lstStyle>
            <a:lvl1pPr>
              <a:defRPr b="0" i="0">
                <a:latin typeface="Roboto Regular" panose="02000000000000000000" pitchFamily="2" charset="0"/>
              </a:defRPr>
            </a:lvl1pPr>
          </a:lstStyle>
          <a:p>
            <a:endParaRPr lang="en-US" dirty="0"/>
          </a:p>
        </p:txBody>
      </p:sp>
      <p:sp>
        <p:nvSpPr>
          <p:cNvPr id="7" name="Slide Number Placeholder 6">
            <a:extLst>
              <a:ext uri="{FF2B5EF4-FFF2-40B4-BE49-F238E27FC236}">
                <a16:creationId xmlns:a16="http://schemas.microsoft.com/office/drawing/2014/main" id="{9052462A-1B30-684F-B2C9-233FD305D18B}"/>
              </a:ext>
            </a:extLst>
          </p:cNvPr>
          <p:cNvSpPr>
            <a:spLocks noGrp="1"/>
          </p:cNvSpPr>
          <p:nvPr>
            <p:ph type="sldNum" sz="quarter" idx="12"/>
          </p:nvPr>
        </p:nvSpPr>
        <p:spPr/>
        <p:txBody>
          <a:bodyPr/>
          <a:lstStyle/>
          <a:p>
            <a:fld id="{1B7F8142-A9DB-5646-BA3F-02A4FCFC50E9}" type="slidenum">
              <a:t>‹#›</a:t>
            </a:fld>
            <a:endParaRPr lang="en-US" dirty="0"/>
          </a:p>
        </p:txBody>
      </p:sp>
    </p:spTree>
    <p:extLst>
      <p:ext uri="{BB962C8B-B14F-4D97-AF65-F5344CB8AC3E}">
        <p14:creationId xmlns:p14="http://schemas.microsoft.com/office/powerpoint/2010/main" val="180741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4ED1-93C9-E14F-91F1-F46564C2D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5E9099-0D66-A24B-AD71-4255DE4985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2CF5F37-247C-A147-B987-65FFAB967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678D95-00FF-D24D-87B0-DC75AD4CFB9E}"/>
              </a:ext>
            </a:extLst>
          </p:cNvPr>
          <p:cNvSpPr>
            <a:spLocks noGrp="1"/>
          </p:cNvSpPr>
          <p:nvPr>
            <p:ph type="dt" sz="half" idx="10"/>
          </p:nvPr>
        </p:nvSpPr>
        <p:spPr>
          <a:xfrm>
            <a:off x="838200" y="6356350"/>
            <a:ext cx="2743200" cy="365125"/>
          </a:xfrm>
          <a:prstGeom prst="rect">
            <a:avLst/>
          </a:prstGeom>
        </p:spPr>
        <p:txBody>
          <a:bodyPr/>
          <a:lstStyle>
            <a:lvl1pPr>
              <a:defRPr b="0" i="0">
                <a:latin typeface="Roboto Regular" panose="02000000000000000000" pitchFamily="2" charset="0"/>
              </a:defRPr>
            </a:lvl1pPr>
          </a:lstStyle>
          <a:p>
            <a:r>
              <a:rPr lang="en-US" dirty="0"/>
              <a:t>November 6, 2018</a:t>
            </a:r>
          </a:p>
        </p:txBody>
      </p:sp>
      <p:sp>
        <p:nvSpPr>
          <p:cNvPr id="6" name="Footer Placeholder 5">
            <a:extLst>
              <a:ext uri="{FF2B5EF4-FFF2-40B4-BE49-F238E27FC236}">
                <a16:creationId xmlns:a16="http://schemas.microsoft.com/office/drawing/2014/main" id="{FF33F651-CA22-8045-B45F-ADA3DF9ABF40}"/>
              </a:ext>
            </a:extLst>
          </p:cNvPr>
          <p:cNvSpPr>
            <a:spLocks noGrp="1"/>
          </p:cNvSpPr>
          <p:nvPr>
            <p:ph type="ftr" sz="quarter" idx="11"/>
          </p:nvPr>
        </p:nvSpPr>
        <p:spPr>
          <a:xfrm>
            <a:off x="4038600" y="6356350"/>
            <a:ext cx="4114800" cy="365125"/>
          </a:xfrm>
          <a:prstGeom prst="rect">
            <a:avLst/>
          </a:prstGeom>
        </p:spPr>
        <p:txBody>
          <a:bodyPr/>
          <a:lstStyle>
            <a:lvl1pPr>
              <a:defRPr b="0" i="0">
                <a:latin typeface="Roboto Regular" panose="02000000000000000000" pitchFamily="2" charset="0"/>
              </a:defRPr>
            </a:lvl1pPr>
          </a:lstStyle>
          <a:p>
            <a:endParaRPr lang="en-US" dirty="0"/>
          </a:p>
        </p:txBody>
      </p:sp>
      <p:sp>
        <p:nvSpPr>
          <p:cNvPr id="7" name="Slide Number Placeholder 6">
            <a:extLst>
              <a:ext uri="{FF2B5EF4-FFF2-40B4-BE49-F238E27FC236}">
                <a16:creationId xmlns:a16="http://schemas.microsoft.com/office/drawing/2014/main" id="{8248730E-811E-B745-A8EF-8C8998A12F67}"/>
              </a:ext>
            </a:extLst>
          </p:cNvPr>
          <p:cNvSpPr>
            <a:spLocks noGrp="1"/>
          </p:cNvSpPr>
          <p:nvPr>
            <p:ph type="sldNum" sz="quarter" idx="12"/>
          </p:nvPr>
        </p:nvSpPr>
        <p:spPr/>
        <p:txBody>
          <a:bodyPr/>
          <a:lstStyle/>
          <a:p>
            <a:fld id="{1B7F8142-A9DB-5646-BA3F-02A4FCFC50E9}" type="slidenum">
              <a:t>‹#›</a:t>
            </a:fld>
            <a:endParaRPr lang="en-US" dirty="0"/>
          </a:p>
        </p:txBody>
      </p:sp>
    </p:spTree>
    <p:extLst>
      <p:ext uri="{BB962C8B-B14F-4D97-AF65-F5344CB8AC3E}">
        <p14:creationId xmlns:p14="http://schemas.microsoft.com/office/powerpoint/2010/main" val="121031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550707-98E7-1244-AEDC-68C6EDC36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7603CE-4EA6-2147-A856-6709FA71F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E35FA2B-5E97-B84A-AAB6-D8524600103D}"/>
              </a:ext>
            </a:extLst>
          </p:cNvPr>
          <p:cNvSpPr>
            <a:spLocks noGrp="1"/>
          </p:cNvSpPr>
          <p:nvPr>
            <p:ph type="sldNum" sz="quarter" idx="4"/>
          </p:nvPr>
        </p:nvSpPr>
        <p:spPr>
          <a:xfrm>
            <a:off x="192464"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oboto Regular" panose="02000000000000000000" pitchFamily="2" charset="0"/>
              </a:defRPr>
            </a:lvl1pPr>
          </a:lstStyle>
          <a:p>
            <a:fld id="{1B7F8142-A9DB-5646-BA3F-02A4FCFC50E9}" type="slidenum">
              <a:rPr lang="en-US"/>
              <a:pPr/>
              <a:t>‹#›</a:t>
            </a:fld>
            <a:endParaRPr lang="en-US" dirty="0"/>
          </a:p>
        </p:txBody>
      </p:sp>
    </p:spTree>
    <p:extLst>
      <p:ext uri="{BB962C8B-B14F-4D97-AF65-F5344CB8AC3E}">
        <p14:creationId xmlns:p14="http://schemas.microsoft.com/office/powerpoint/2010/main" val="3016000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0" i="0" kern="1200">
          <a:solidFill>
            <a:schemeClr val="tx1"/>
          </a:solidFill>
          <a:latin typeface="Roboto Regular"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Regular"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Regular"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Regular"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Regular"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Regular"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oute1.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A91CC6F-17B2-5C4E-B1B5-49CEF16DBFD3}"/>
              </a:ext>
            </a:extLst>
          </p:cNvPr>
          <p:cNvPicPr>
            <a:picLocks noChangeAspect="1"/>
          </p:cNvPicPr>
          <p:nvPr/>
        </p:nvPicPr>
        <p:blipFill rotWithShape="1">
          <a:blip r:embed="rId2"/>
          <a:srcRect l="3064" t="32237" r="3064" b="32237"/>
          <a:stretch/>
        </p:blipFill>
        <p:spPr>
          <a:xfrm>
            <a:off x="0" y="2026764"/>
            <a:ext cx="12192000" cy="4831236"/>
          </a:xfrm>
          <a:prstGeom prst="rect">
            <a:avLst/>
          </a:prstGeom>
        </p:spPr>
      </p:pic>
      <p:sp>
        <p:nvSpPr>
          <p:cNvPr id="21" name="Content Placeholder 1">
            <a:extLst>
              <a:ext uri="{FF2B5EF4-FFF2-40B4-BE49-F238E27FC236}">
                <a16:creationId xmlns:a16="http://schemas.microsoft.com/office/drawing/2014/main" id="{668104BA-1F17-1943-AF43-830404742B41}"/>
              </a:ext>
            </a:extLst>
          </p:cNvPr>
          <p:cNvSpPr txBox="1">
            <a:spLocks/>
          </p:cNvSpPr>
          <p:nvPr/>
        </p:nvSpPr>
        <p:spPr>
          <a:xfrm>
            <a:off x="618213" y="2460902"/>
            <a:ext cx="10900772" cy="21587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Roboto Regular" panose="020000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Roboto Regular" panose="020000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Roboto Regular" panose="020000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oboto Regular" panose="020000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oboto Regular" panose="020000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000"/>
              </a:lnSpc>
              <a:spcBef>
                <a:spcPts val="600"/>
              </a:spcBef>
              <a:spcAft>
                <a:spcPts val="600"/>
              </a:spcAft>
            </a:pPr>
            <a:r>
              <a:rPr lang="en-US" dirty="0">
                <a:solidFill>
                  <a:schemeClr val="bg1"/>
                </a:solidFill>
                <a:latin typeface="Roboto" panose="02000000000000000000"/>
                <a:ea typeface="Roboto" panose="02000000000000000000" pitchFamily="2" charset="0"/>
                <a:cs typeface="Roboto" panose="02000000000000000000" pitchFamily="2" charset="0"/>
              </a:rPr>
              <a:t>An advanced North American </a:t>
            </a:r>
            <a:r>
              <a:rPr lang="en-US" dirty="0">
                <a:solidFill>
                  <a:schemeClr val="bg1"/>
                </a:solidFill>
                <a:latin typeface="Roboto" panose="02000000000000000000"/>
              </a:rPr>
              <a:t>technology company that empowers their clients with data-centric solutions that drive greater profitability, improve operational efficiency and gain sustainable competitive advantages – all while emphasizing a strong cybersecurity and information assurance posture</a:t>
            </a:r>
            <a:r>
              <a:rPr lang="en-US" dirty="0">
                <a:solidFill>
                  <a:schemeClr val="bg1"/>
                </a:solidFill>
                <a:latin typeface="Roboto" panose="02000000000000000000"/>
                <a:ea typeface="Roboto" panose="02000000000000000000" pitchFamily="2" charset="0"/>
                <a:cs typeface="Roboto" panose="02000000000000000000" pitchFamily="2" charset="0"/>
              </a:rPr>
              <a:t>.</a:t>
            </a:r>
          </a:p>
        </p:txBody>
      </p:sp>
      <p:sp>
        <p:nvSpPr>
          <p:cNvPr id="23" name="Content Placeholder 1">
            <a:extLst>
              <a:ext uri="{FF2B5EF4-FFF2-40B4-BE49-F238E27FC236}">
                <a16:creationId xmlns:a16="http://schemas.microsoft.com/office/drawing/2014/main" id="{077A8280-A4CA-D044-91DD-1BDE96408866}"/>
              </a:ext>
            </a:extLst>
          </p:cNvPr>
          <p:cNvSpPr txBox="1">
            <a:spLocks/>
          </p:cNvSpPr>
          <p:nvPr/>
        </p:nvSpPr>
        <p:spPr>
          <a:xfrm>
            <a:off x="1368532" y="4845641"/>
            <a:ext cx="10322672" cy="1504003"/>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Roboto Regular" panose="020000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Roboto Regular" panose="020000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Roboto Regular" panose="020000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oboto Regular" panose="020000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oboto Regular" panose="020000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US" sz="5400" b="1" dirty="0">
                <a:solidFill>
                  <a:schemeClr val="bg1"/>
                </a:solidFill>
                <a:latin typeface="Roboto" panose="02000000000000000000" pitchFamily="2" charset="0"/>
                <a:ea typeface="Roboto" panose="02000000000000000000" pitchFamily="2" charset="0"/>
                <a:cs typeface="Roboto" panose="02000000000000000000" pitchFamily="2" charset="0"/>
              </a:rPr>
              <a:t>Q4 2019 Shareholder Call</a:t>
            </a:r>
          </a:p>
          <a:p>
            <a:pPr algn="r">
              <a:lnSpc>
                <a:spcPct val="100000"/>
              </a:lnSpc>
              <a:spcBef>
                <a:spcPts val="0"/>
              </a:spcBef>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April 23, 2020</a:t>
            </a:r>
            <a:endParaRPr lang="en-US" sz="40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A24955E2-13CE-4BC2-8E62-359B9E0E199B}"/>
              </a:ext>
            </a:extLst>
          </p:cNvPr>
          <p:cNvPicPr>
            <a:picLocks noChangeAspect="1"/>
          </p:cNvPicPr>
          <p:nvPr/>
        </p:nvPicPr>
        <p:blipFill>
          <a:blip r:embed="rId3"/>
          <a:stretch>
            <a:fillRect/>
          </a:stretch>
        </p:blipFill>
        <p:spPr>
          <a:xfrm>
            <a:off x="618213" y="576318"/>
            <a:ext cx="2939178" cy="846882"/>
          </a:xfrm>
          <a:prstGeom prst="rect">
            <a:avLst/>
          </a:prstGeom>
        </p:spPr>
      </p:pic>
    </p:spTree>
    <p:extLst>
      <p:ext uri="{BB962C8B-B14F-4D97-AF65-F5344CB8AC3E}">
        <p14:creationId xmlns:p14="http://schemas.microsoft.com/office/powerpoint/2010/main" val="446308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545E8B-37D4-4813-A822-645BD25B93F9}"/>
              </a:ext>
            </a:extLst>
          </p:cNvPr>
          <p:cNvSpPr>
            <a:spLocks noGrp="1"/>
          </p:cNvSpPr>
          <p:nvPr>
            <p:ph idx="1"/>
          </p:nvPr>
        </p:nvSpPr>
        <p:spPr>
          <a:xfrm>
            <a:off x="458887" y="1549320"/>
            <a:ext cx="11268056" cy="4754498"/>
          </a:xfrm>
        </p:spPr>
        <p:txBody>
          <a:bodyPr/>
          <a:lstStyle/>
          <a:p>
            <a:pPr>
              <a:lnSpc>
                <a:spcPts val="2400"/>
              </a:lnSpc>
              <a:spcBef>
                <a:spcPts val="0"/>
              </a:spcBef>
            </a:pPr>
            <a:r>
              <a:rPr lang="en-US" sz="1800" b="1" dirty="0">
                <a:solidFill>
                  <a:srgbClr val="124D75"/>
                </a:solidFill>
                <a:latin typeface="Roboto" panose="02000000000000000000"/>
              </a:rPr>
              <a:t>MobiKEY</a:t>
            </a:r>
          </a:p>
          <a:p>
            <a:pPr marL="285750" indent="-285750">
              <a:lnSpc>
                <a:spcPts val="2400"/>
              </a:lnSpc>
              <a:spcBef>
                <a:spcPts val="0"/>
              </a:spcBef>
              <a:buFont typeface="Arial" panose="020B0604020202020204" pitchFamily="34" charset="0"/>
              <a:buChar char="•"/>
            </a:pPr>
            <a:r>
              <a:rPr lang="en-US" sz="1400" b="1" dirty="0">
                <a:solidFill>
                  <a:schemeClr val="tx1"/>
                </a:solidFill>
                <a:latin typeface="Roboto" panose="02000000000000000000"/>
              </a:rPr>
              <a:t>Department of the Navy (DON)</a:t>
            </a:r>
          </a:p>
          <a:p>
            <a:pPr marL="971550" lvl="1" indent="-285750">
              <a:lnSpc>
                <a:spcPts val="2400"/>
              </a:lnSpc>
              <a:spcBef>
                <a:spcPts val="0"/>
              </a:spcBef>
              <a:buFont typeface="Courier New" panose="02070309020205020404" pitchFamily="49" charset="0"/>
              <a:buChar char="-"/>
            </a:pPr>
            <a:r>
              <a:rPr lang="en-US" sz="1400" dirty="0">
                <a:solidFill>
                  <a:schemeClr val="bg1">
                    <a:lumMod val="50000"/>
                  </a:schemeClr>
                </a:solidFill>
                <a:latin typeface="Roboto" panose="02000000000000000000"/>
              </a:rPr>
              <a:t>New DEFIMNET:</a:t>
            </a:r>
          </a:p>
          <a:p>
            <a:pPr marL="1428750" lvl="2" indent="-285750">
              <a:lnSpc>
                <a:spcPts val="2400"/>
              </a:lnSpc>
              <a:spcBef>
                <a:spcPts val="0"/>
              </a:spcBef>
            </a:pPr>
            <a:r>
              <a:rPr lang="en-US" sz="1400" dirty="0">
                <a:solidFill>
                  <a:schemeClr val="tx1"/>
                </a:solidFill>
                <a:latin typeface="Roboto" panose="02000000000000000000"/>
              </a:rPr>
              <a:t>New Navy ATO expected during Q2-20.  </a:t>
            </a:r>
          </a:p>
          <a:p>
            <a:pPr marL="1428750" lvl="2" indent="-285750">
              <a:lnSpc>
                <a:spcPts val="2400"/>
              </a:lnSpc>
              <a:spcBef>
                <a:spcPts val="0"/>
              </a:spcBef>
            </a:pPr>
            <a:r>
              <a:rPr lang="en-US" sz="1400" dirty="0">
                <a:solidFill>
                  <a:schemeClr val="tx1"/>
                </a:solidFill>
                <a:latin typeface="Roboto" panose="02000000000000000000"/>
              </a:rPr>
              <a:t>New DEFIMNET to be used shortly after receipt of ATO.</a:t>
            </a:r>
          </a:p>
          <a:p>
            <a:pPr marL="285750" indent="-285750">
              <a:lnSpc>
                <a:spcPts val="2400"/>
              </a:lnSpc>
              <a:spcBef>
                <a:spcPts val="0"/>
              </a:spcBef>
              <a:buFont typeface="Arial" panose="020B0604020202020204" pitchFamily="34" charset="0"/>
              <a:buChar char="•"/>
            </a:pPr>
            <a:r>
              <a:rPr lang="en-US" sz="1400" b="1" dirty="0">
                <a:solidFill>
                  <a:schemeClr val="tx1"/>
                </a:solidFill>
                <a:latin typeface="Roboto Regular" panose="02000000000000000000"/>
              </a:rPr>
              <a:t>Joint Service Provider (JSP)</a:t>
            </a:r>
          </a:p>
          <a:p>
            <a:pPr marL="971550" lvl="1" indent="-285750">
              <a:lnSpc>
                <a:spcPts val="2400"/>
              </a:lnSpc>
              <a:spcBef>
                <a:spcPts val="0"/>
              </a:spcBef>
              <a:buFont typeface="Courier New" panose="02070309020205020404" pitchFamily="49" charset="0"/>
              <a:buChar char="-"/>
            </a:pPr>
            <a:r>
              <a:rPr lang="en-US" sz="1400" dirty="0">
                <a:solidFill>
                  <a:schemeClr val="bg1">
                    <a:lumMod val="50000"/>
                  </a:schemeClr>
                </a:solidFill>
                <a:latin typeface="Roboto" panose="02000000000000000000"/>
              </a:rPr>
              <a:t>March 31, 2020 license renewed and paid.</a:t>
            </a:r>
          </a:p>
          <a:p>
            <a:pPr marL="971550" lvl="1" indent="-285750">
              <a:lnSpc>
                <a:spcPts val="2400"/>
              </a:lnSpc>
              <a:spcBef>
                <a:spcPts val="0"/>
              </a:spcBef>
              <a:buFont typeface="Courier New" panose="02070309020205020404" pitchFamily="49" charset="0"/>
              <a:buChar char="-"/>
            </a:pPr>
            <a:r>
              <a:rPr lang="en-US" sz="1400" dirty="0">
                <a:solidFill>
                  <a:schemeClr val="bg1">
                    <a:lumMod val="50000"/>
                  </a:schemeClr>
                </a:solidFill>
                <a:latin typeface="Roboto" panose="02000000000000000000"/>
              </a:rPr>
              <a:t>New contract structure is base year plus four, one year renewal options. </a:t>
            </a:r>
          </a:p>
          <a:p>
            <a:pPr marL="971550" lvl="1" indent="-285750">
              <a:lnSpc>
                <a:spcPts val="2400"/>
              </a:lnSpc>
              <a:spcBef>
                <a:spcPts val="0"/>
              </a:spcBef>
              <a:buFont typeface="Courier New" panose="02070309020205020404" pitchFamily="49" charset="0"/>
              <a:buChar char="-"/>
            </a:pPr>
            <a:r>
              <a:rPr lang="en-US" sz="1400" dirty="0">
                <a:solidFill>
                  <a:schemeClr val="bg1">
                    <a:lumMod val="50000"/>
                  </a:schemeClr>
                </a:solidFill>
                <a:latin typeface="Roboto" panose="02000000000000000000"/>
              </a:rPr>
              <a:t>Similar pricing to 2019 renewal.</a:t>
            </a:r>
          </a:p>
          <a:p>
            <a:pPr marL="1428750" lvl="2" indent="-285750">
              <a:lnSpc>
                <a:spcPts val="2400"/>
              </a:lnSpc>
              <a:spcBef>
                <a:spcPts val="0"/>
              </a:spcBef>
            </a:pPr>
            <a:r>
              <a:rPr lang="en-US" sz="1400" dirty="0">
                <a:solidFill>
                  <a:schemeClr val="tx1"/>
                </a:solidFill>
                <a:latin typeface="Roboto" panose="02000000000000000000"/>
              </a:rPr>
              <a:t>Surge user capability to from 4,000 to 19,000 users.</a:t>
            </a:r>
          </a:p>
          <a:p>
            <a:pPr marL="1428750" lvl="2" indent="-285750">
              <a:lnSpc>
                <a:spcPts val="2400"/>
              </a:lnSpc>
              <a:spcBef>
                <a:spcPts val="0"/>
              </a:spcBef>
            </a:pPr>
            <a:r>
              <a:rPr lang="en-US" sz="1400" dirty="0">
                <a:solidFill>
                  <a:schemeClr val="tx1"/>
                </a:solidFill>
                <a:latin typeface="Roboto" panose="02000000000000000000"/>
              </a:rPr>
              <a:t>With COVID-19 they are using the surge capability.</a:t>
            </a:r>
          </a:p>
          <a:p>
            <a:pPr marL="1428750" lvl="2" indent="-285750">
              <a:lnSpc>
                <a:spcPts val="2400"/>
              </a:lnSpc>
              <a:spcBef>
                <a:spcPts val="0"/>
              </a:spcBef>
              <a:buFont typeface="Courier New" panose="02070309020205020404" pitchFamily="49" charset="0"/>
              <a:buChar char="-"/>
            </a:pPr>
            <a:endParaRPr lang="en-US" sz="1400" dirty="0">
              <a:solidFill>
                <a:schemeClr val="bg1">
                  <a:lumMod val="50000"/>
                </a:schemeClr>
              </a:solidFill>
              <a:latin typeface="Roboto" panose="02000000000000000000"/>
            </a:endParaRPr>
          </a:p>
        </p:txBody>
      </p:sp>
      <p:sp>
        <p:nvSpPr>
          <p:cNvPr id="3" name="Slide Number Placeholder 2"/>
          <p:cNvSpPr>
            <a:spLocks noGrp="1"/>
          </p:cNvSpPr>
          <p:nvPr>
            <p:ph type="sldNum" sz="quarter" idx="12"/>
          </p:nvPr>
        </p:nvSpPr>
        <p:spPr/>
        <p:txBody>
          <a:bodyPr/>
          <a:lstStyle/>
          <a:p>
            <a:fld id="{1B7F8142-A9DB-5646-BA3F-02A4FCFC50E9}" type="slidenum">
              <a:rPr lang="en-US" smtClean="0"/>
              <a:pPr/>
              <a:t>10</a:t>
            </a:fld>
            <a:endParaRPr lang="en-US" dirty="0"/>
          </a:p>
        </p:txBody>
      </p:sp>
      <p:sp>
        <p:nvSpPr>
          <p:cNvPr id="4" name="Title 3"/>
          <p:cNvSpPr>
            <a:spLocks noGrp="1"/>
          </p:cNvSpPr>
          <p:nvPr>
            <p:ph type="title"/>
          </p:nvPr>
        </p:nvSpPr>
        <p:spPr/>
        <p:txBody>
          <a:bodyPr>
            <a:normAutofit/>
          </a:bodyPr>
          <a:lstStyle/>
          <a:p>
            <a:r>
              <a:rPr lang="en-US" dirty="0"/>
              <a:t>MobiKEY Client Notes</a:t>
            </a:r>
          </a:p>
        </p:txBody>
      </p:sp>
    </p:spTree>
    <p:extLst>
      <p:ext uri="{BB962C8B-B14F-4D97-AF65-F5344CB8AC3E}">
        <p14:creationId xmlns:p14="http://schemas.microsoft.com/office/powerpoint/2010/main" val="123502846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8887" y="1549319"/>
            <a:ext cx="11268056" cy="4635349"/>
          </a:xfrm>
        </p:spPr>
        <p:txBody>
          <a:bodyPr/>
          <a:lstStyle/>
          <a:p>
            <a:pPr marL="285750" lvl="0" indent="-285750">
              <a:lnSpc>
                <a:spcPts val="2400"/>
              </a:lnSpc>
              <a:spcBef>
                <a:spcPts val="0"/>
              </a:spcBef>
              <a:spcAft>
                <a:spcPts val="600"/>
              </a:spcAft>
              <a:buFont typeface="Arial" panose="020B0604020202020204" pitchFamily="34" charset="0"/>
              <a:buChar char="•"/>
            </a:pPr>
            <a:r>
              <a:rPr lang="en-US" sz="1600" dirty="0">
                <a:solidFill>
                  <a:schemeClr val="tx1"/>
                </a:solidFill>
                <a:latin typeface="Roboto" panose="02000000000000000000" pitchFamily="2" charset="0"/>
                <a:ea typeface="Roboto" panose="02000000000000000000" pitchFamily="2" charset="0"/>
              </a:rPr>
              <a:t>Since early March 2020, focus has been on:</a:t>
            </a:r>
          </a:p>
          <a:p>
            <a:pPr marL="1028700" lvl="1" indent="-342900">
              <a:lnSpc>
                <a:spcPts val="2400"/>
              </a:lnSpc>
              <a:spcBef>
                <a:spcPts val="0"/>
              </a:spcBef>
              <a:spcAft>
                <a:spcPts val="600"/>
              </a:spcAft>
              <a:buFont typeface="+mj-lt"/>
              <a:buAutoNum type="arabicPeriod"/>
            </a:pPr>
            <a:r>
              <a:rPr lang="en-US" sz="1600" dirty="0">
                <a:solidFill>
                  <a:srgbClr val="124D75"/>
                </a:solidFill>
                <a:latin typeface="Roboto" panose="02000000000000000000" pitchFamily="2" charset="0"/>
                <a:ea typeface="Roboto" panose="02000000000000000000" pitchFamily="2" charset="0"/>
              </a:rPr>
              <a:t>Expanding the number of users and concurrent users our MobiNET and three DEFIMNET platforms can support.</a:t>
            </a:r>
          </a:p>
          <a:p>
            <a:pPr marL="1028700" lvl="1" indent="-342900">
              <a:lnSpc>
                <a:spcPts val="2400"/>
              </a:lnSpc>
              <a:spcBef>
                <a:spcPts val="0"/>
              </a:spcBef>
              <a:spcAft>
                <a:spcPts val="600"/>
              </a:spcAft>
              <a:buFont typeface="+mj-lt"/>
              <a:buAutoNum type="arabicPeriod"/>
            </a:pPr>
            <a:r>
              <a:rPr lang="en-US" sz="1600" dirty="0">
                <a:solidFill>
                  <a:srgbClr val="124D75"/>
                </a:solidFill>
              </a:rPr>
              <a:t>The Department of the Navy ATO for the new DEFIMNET.</a:t>
            </a:r>
          </a:p>
          <a:p>
            <a:pPr marL="1028700" lvl="1" indent="-342900">
              <a:lnSpc>
                <a:spcPts val="2400"/>
              </a:lnSpc>
              <a:spcBef>
                <a:spcPts val="0"/>
              </a:spcBef>
              <a:spcAft>
                <a:spcPts val="600"/>
              </a:spcAft>
              <a:buFont typeface="+mj-lt"/>
              <a:buAutoNum type="arabicPeriod"/>
            </a:pPr>
            <a:r>
              <a:rPr lang="en-US" sz="1600" dirty="0">
                <a:solidFill>
                  <a:srgbClr val="124D75"/>
                </a:solidFill>
              </a:rPr>
              <a:t>Improving the JSP DEFIMNET based user experience.</a:t>
            </a:r>
          </a:p>
          <a:p>
            <a:pPr marL="1028700" lvl="1" indent="-342900">
              <a:lnSpc>
                <a:spcPts val="2400"/>
              </a:lnSpc>
              <a:spcBef>
                <a:spcPts val="0"/>
              </a:spcBef>
              <a:spcAft>
                <a:spcPts val="600"/>
              </a:spcAft>
              <a:buFont typeface="+mj-lt"/>
              <a:buAutoNum type="arabicPeriod"/>
            </a:pPr>
            <a:r>
              <a:rPr lang="en-US" sz="1600" dirty="0">
                <a:solidFill>
                  <a:schemeClr val="bg1">
                    <a:lumMod val="50000"/>
                  </a:schemeClr>
                </a:solidFill>
                <a:latin typeface="Roboto" panose="02000000000000000000" pitchFamily="2" charset="0"/>
                <a:ea typeface="Roboto" panose="02000000000000000000" pitchFamily="2" charset="0"/>
              </a:rPr>
              <a:t>Released MobiKEY 7.0 – week of April 6, 2020.</a:t>
            </a:r>
          </a:p>
          <a:p>
            <a:pPr marL="1028700" lvl="1" indent="-342900">
              <a:lnSpc>
                <a:spcPts val="2400"/>
              </a:lnSpc>
              <a:spcBef>
                <a:spcPts val="0"/>
              </a:spcBef>
              <a:spcAft>
                <a:spcPts val="600"/>
              </a:spcAft>
              <a:buFont typeface="+mj-lt"/>
              <a:buAutoNum type="arabicPeriod"/>
            </a:pPr>
            <a:r>
              <a:rPr lang="en-US" sz="1600" dirty="0">
                <a:solidFill>
                  <a:schemeClr val="bg1">
                    <a:lumMod val="50000"/>
                  </a:schemeClr>
                </a:solidFill>
              </a:rPr>
              <a:t>Development of the latest version for our MobiNET Switching Array.</a:t>
            </a:r>
          </a:p>
          <a:p>
            <a:pPr marL="1028700" lvl="1" indent="-342900">
              <a:lnSpc>
                <a:spcPts val="2400"/>
              </a:lnSpc>
              <a:spcBef>
                <a:spcPts val="0"/>
              </a:spcBef>
              <a:spcAft>
                <a:spcPts val="600"/>
              </a:spcAft>
              <a:buFont typeface="+mj-lt"/>
              <a:buAutoNum type="arabicPeriod"/>
            </a:pPr>
            <a:r>
              <a:rPr lang="en-US" sz="1600" dirty="0">
                <a:solidFill>
                  <a:schemeClr val="bg1">
                    <a:lumMod val="50000"/>
                  </a:schemeClr>
                </a:solidFill>
                <a:latin typeface="Roboto" panose="02000000000000000000" pitchFamily="2" charset="0"/>
                <a:ea typeface="Roboto" panose="02000000000000000000" pitchFamily="2" charset="0"/>
              </a:rPr>
              <a:t>MobiKEY for Android, 64-bit support</a:t>
            </a:r>
          </a:p>
          <a:p>
            <a:pPr marL="285750" lvl="0" indent="-285750">
              <a:lnSpc>
                <a:spcPts val="2400"/>
              </a:lnSpc>
              <a:spcBef>
                <a:spcPts val="0"/>
              </a:spcBef>
              <a:spcAft>
                <a:spcPts val="600"/>
              </a:spcAft>
              <a:buFont typeface="Arial" panose="020B0604020202020204" pitchFamily="34" charset="0"/>
              <a:buChar char="•"/>
            </a:pPr>
            <a:endParaRPr lang="en-US" sz="1600" dirty="0">
              <a:latin typeface="Roboto" panose="02000000000000000000" pitchFamily="2" charset="0"/>
              <a:ea typeface="Roboto" panose="02000000000000000000" pitchFamily="2" charset="0"/>
            </a:endParaRPr>
          </a:p>
        </p:txBody>
      </p:sp>
      <p:sp>
        <p:nvSpPr>
          <p:cNvPr id="3" name="Slide Number Placeholder 2"/>
          <p:cNvSpPr>
            <a:spLocks noGrp="1"/>
          </p:cNvSpPr>
          <p:nvPr>
            <p:ph type="sldNum" sz="quarter" idx="12"/>
          </p:nvPr>
        </p:nvSpPr>
        <p:spPr/>
        <p:txBody>
          <a:bodyPr/>
          <a:lstStyle/>
          <a:p>
            <a:fld id="{1B7F8142-A9DB-5646-BA3F-02A4FCFC50E9}" type="slidenum">
              <a:rPr lang="en-US" smtClean="0"/>
              <a:pPr/>
              <a:t>11</a:t>
            </a:fld>
            <a:endParaRPr lang="en-US" dirty="0"/>
          </a:p>
        </p:txBody>
      </p:sp>
      <p:sp>
        <p:nvSpPr>
          <p:cNvPr id="4" name="Title 3"/>
          <p:cNvSpPr>
            <a:spLocks noGrp="1"/>
          </p:cNvSpPr>
          <p:nvPr>
            <p:ph type="title"/>
          </p:nvPr>
        </p:nvSpPr>
        <p:spPr/>
        <p:txBody>
          <a:bodyPr>
            <a:normAutofit/>
          </a:bodyPr>
          <a:lstStyle/>
          <a:p>
            <a:r>
              <a:rPr lang="en-US" dirty="0"/>
              <a:t>R &amp; D Priorities</a:t>
            </a:r>
          </a:p>
        </p:txBody>
      </p:sp>
    </p:spTree>
    <p:extLst>
      <p:ext uri="{BB962C8B-B14F-4D97-AF65-F5344CB8AC3E}">
        <p14:creationId xmlns:p14="http://schemas.microsoft.com/office/powerpoint/2010/main" val="932176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B7F8142-A9DB-5646-BA3F-02A4FCFC50E9}" type="slidenum">
              <a:rPr lang="en-US" smtClean="0"/>
              <a:pPr/>
              <a:t>12</a:t>
            </a:fld>
            <a:endParaRPr lang="en-US" dirty="0"/>
          </a:p>
        </p:txBody>
      </p:sp>
      <p:sp>
        <p:nvSpPr>
          <p:cNvPr id="4" name="Title 3"/>
          <p:cNvSpPr>
            <a:spLocks noGrp="1"/>
          </p:cNvSpPr>
          <p:nvPr>
            <p:ph type="title"/>
          </p:nvPr>
        </p:nvSpPr>
        <p:spPr/>
        <p:txBody>
          <a:bodyPr/>
          <a:lstStyle/>
          <a:p>
            <a:r>
              <a:rPr lang="en-US" dirty="0"/>
              <a:t>Annual Operating Performance</a:t>
            </a:r>
          </a:p>
        </p:txBody>
      </p:sp>
      <p:graphicFrame>
        <p:nvGraphicFramePr>
          <p:cNvPr id="5" name="Content Placeholder 4">
            <a:extLst>
              <a:ext uri="{FF2B5EF4-FFF2-40B4-BE49-F238E27FC236}">
                <a16:creationId xmlns:a16="http://schemas.microsoft.com/office/drawing/2014/main" id="{E4FAB4D5-61A4-43F3-A753-44773E8F4C82}"/>
              </a:ext>
            </a:extLst>
          </p:cNvPr>
          <p:cNvGraphicFramePr>
            <a:graphicFrameLocks noGrp="1"/>
          </p:cNvGraphicFramePr>
          <p:nvPr>
            <p:ph idx="1"/>
            <p:extLst>
              <p:ext uri="{D42A27DB-BD31-4B8C-83A1-F6EECF244321}">
                <p14:modId xmlns:p14="http://schemas.microsoft.com/office/powerpoint/2010/main" val="1014982273"/>
              </p:ext>
            </p:extLst>
          </p:nvPr>
        </p:nvGraphicFramePr>
        <p:xfrm>
          <a:off x="458789" y="1549402"/>
          <a:ext cx="11207478" cy="4224433"/>
        </p:xfrm>
        <a:graphic>
          <a:graphicData uri="http://schemas.openxmlformats.org/drawingml/2006/table">
            <a:tbl>
              <a:tblPr firstRow="1" bandRow="1">
                <a:tableStyleId>{9D7B26C5-4107-4FEC-AEDC-1716B250A1EF}</a:tableStyleId>
              </a:tblPr>
              <a:tblGrid>
                <a:gridCol w="3151066">
                  <a:extLst>
                    <a:ext uri="{9D8B030D-6E8A-4147-A177-3AD203B41FA5}">
                      <a16:colId xmlns:a16="http://schemas.microsoft.com/office/drawing/2014/main" val="20000"/>
                    </a:ext>
                  </a:extLst>
                </a:gridCol>
                <a:gridCol w="1150916">
                  <a:extLst>
                    <a:ext uri="{9D8B030D-6E8A-4147-A177-3AD203B41FA5}">
                      <a16:colId xmlns:a16="http://schemas.microsoft.com/office/drawing/2014/main" val="3722228299"/>
                    </a:ext>
                  </a:extLst>
                </a:gridCol>
                <a:gridCol w="1150916">
                  <a:extLst>
                    <a:ext uri="{9D8B030D-6E8A-4147-A177-3AD203B41FA5}">
                      <a16:colId xmlns:a16="http://schemas.microsoft.com/office/drawing/2014/main" val="3053934723"/>
                    </a:ext>
                  </a:extLst>
                </a:gridCol>
                <a:gridCol w="1150916">
                  <a:extLst>
                    <a:ext uri="{9D8B030D-6E8A-4147-A177-3AD203B41FA5}">
                      <a16:colId xmlns:a16="http://schemas.microsoft.com/office/drawing/2014/main" val="20002"/>
                    </a:ext>
                  </a:extLst>
                </a:gridCol>
                <a:gridCol w="1150916">
                  <a:extLst>
                    <a:ext uri="{9D8B030D-6E8A-4147-A177-3AD203B41FA5}">
                      <a16:colId xmlns:a16="http://schemas.microsoft.com/office/drawing/2014/main" val="20003"/>
                    </a:ext>
                  </a:extLst>
                </a:gridCol>
                <a:gridCol w="1150916">
                  <a:extLst>
                    <a:ext uri="{9D8B030D-6E8A-4147-A177-3AD203B41FA5}">
                      <a16:colId xmlns:a16="http://schemas.microsoft.com/office/drawing/2014/main" val="20004"/>
                    </a:ext>
                  </a:extLst>
                </a:gridCol>
                <a:gridCol w="1150916">
                  <a:extLst>
                    <a:ext uri="{9D8B030D-6E8A-4147-A177-3AD203B41FA5}">
                      <a16:colId xmlns:a16="http://schemas.microsoft.com/office/drawing/2014/main" val="20005"/>
                    </a:ext>
                  </a:extLst>
                </a:gridCol>
                <a:gridCol w="1150916">
                  <a:extLst>
                    <a:ext uri="{9D8B030D-6E8A-4147-A177-3AD203B41FA5}">
                      <a16:colId xmlns:a16="http://schemas.microsoft.com/office/drawing/2014/main" val="20006"/>
                    </a:ext>
                  </a:extLst>
                </a:gridCol>
              </a:tblGrid>
              <a:tr h="479555">
                <a:tc>
                  <a:txBody>
                    <a:bodyPr/>
                    <a:lstStyle/>
                    <a:p>
                      <a:r>
                        <a:rPr lang="en-CA" sz="1200" dirty="0">
                          <a:latin typeface="Roboto" panose="02000000000000000000" pitchFamily="2" charset="0"/>
                          <a:ea typeface="Roboto" panose="02000000000000000000" pitchFamily="2" charset="0"/>
                        </a:rPr>
                        <a:t>In 000s of CAD Dollars</a:t>
                      </a:r>
                    </a:p>
                  </a:txBody>
                  <a:tcPr marL="129225" marR="129225" marT="45727" marB="45727" anchor="ctr"/>
                </a:tc>
                <a:tc>
                  <a:txBody>
                    <a:bodyPr/>
                    <a:lstStyle/>
                    <a:p>
                      <a:pPr algn="r"/>
                      <a:r>
                        <a:rPr lang="en-CA" sz="1400" b="1" baseline="0" dirty="0">
                          <a:solidFill>
                            <a:srgbClr val="124D75"/>
                          </a:solidFill>
                          <a:latin typeface="Roboto" pitchFamily="2" charset="0"/>
                          <a:ea typeface="Roboto" pitchFamily="2" charset="0"/>
                        </a:rPr>
                        <a:t>FY 19</a:t>
                      </a:r>
                    </a:p>
                    <a:p>
                      <a:pPr algn="r"/>
                      <a:r>
                        <a:rPr lang="en-CA" sz="1400" b="1" baseline="0" dirty="0">
                          <a:solidFill>
                            <a:srgbClr val="124D75"/>
                          </a:solidFill>
                          <a:latin typeface="Roboto" pitchFamily="2" charset="0"/>
                          <a:ea typeface="Roboto" pitchFamily="2" charset="0"/>
                        </a:rPr>
                        <a:t>A</a:t>
                      </a:r>
                    </a:p>
                  </a:txBody>
                  <a:tcPr marL="129225" marR="129225" marT="45727" marB="45727"/>
                </a:tc>
                <a:tc>
                  <a:txBody>
                    <a:bodyPr/>
                    <a:lstStyle/>
                    <a:p>
                      <a:pPr algn="r"/>
                      <a:r>
                        <a:rPr lang="en-CA" sz="1400" b="1" dirty="0">
                          <a:solidFill>
                            <a:schemeClr val="tx1"/>
                          </a:solidFill>
                          <a:latin typeface="Roboto" pitchFamily="2" charset="0"/>
                          <a:ea typeface="Roboto" pitchFamily="2" charset="0"/>
                        </a:rPr>
                        <a:t>FY</a:t>
                      </a:r>
                      <a:r>
                        <a:rPr lang="en-CA" sz="1400" b="1" baseline="0" dirty="0">
                          <a:solidFill>
                            <a:schemeClr val="tx1"/>
                          </a:solidFill>
                          <a:latin typeface="Roboto" pitchFamily="2" charset="0"/>
                          <a:ea typeface="Roboto" pitchFamily="2" charset="0"/>
                        </a:rPr>
                        <a:t> 18</a:t>
                      </a:r>
                    </a:p>
                    <a:p>
                      <a:pPr algn="r"/>
                      <a:r>
                        <a:rPr lang="en-CA" sz="1400" b="1" baseline="0" dirty="0">
                          <a:solidFill>
                            <a:schemeClr val="tx1"/>
                          </a:solidFill>
                          <a:latin typeface="Roboto" pitchFamily="2" charset="0"/>
                          <a:ea typeface="Roboto" pitchFamily="2" charset="0"/>
                        </a:rPr>
                        <a:t>A</a:t>
                      </a:r>
                    </a:p>
                  </a:txBody>
                  <a:tcPr marL="129225" marR="129225" marT="45727" marB="45727"/>
                </a:tc>
                <a:tc>
                  <a:txBody>
                    <a:bodyPr/>
                    <a:lstStyle/>
                    <a:p>
                      <a:pPr algn="r"/>
                      <a:r>
                        <a:rPr lang="en-CA" sz="1400" dirty="0">
                          <a:latin typeface="Roboto" panose="02000000000000000000" pitchFamily="2" charset="0"/>
                          <a:ea typeface="Roboto" panose="02000000000000000000" pitchFamily="2" charset="0"/>
                        </a:rPr>
                        <a:t>FY 17</a:t>
                      </a:r>
                    </a:p>
                    <a:p>
                      <a:pPr algn="r"/>
                      <a:r>
                        <a:rPr lang="en-CA" sz="1400" dirty="0">
                          <a:latin typeface="Roboto" panose="02000000000000000000" pitchFamily="2" charset="0"/>
                          <a:ea typeface="Roboto" panose="02000000000000000000" pitchFamily="2" charset="0"/>
                        </a:rPr>
                        <a:t>A</a:t>
                      </a:r>
                      <a:endParaRPr lang="en-CA" sz="1400" b="0" dirty="0">
                        <a:solidFill>
                          <a:schemeClr val="bg1"/>
                        </a:solidFill>
                        <a:latin typeface="Roboto" pitchFamily="2" charset="0"/>
                        <a:ea typeface="Roboto" pitchFamily="2" charset="0"/>
                      </a:endParaRPr>
                    </a:p>
                  </a:txBody>
                  <a:tcPr marL="129225" marR="129225" marT="45727" marB="45727"/>
                </a:tc>
                <a:tc>
                  <a:txBody>
                    <a:bodyPr/>
                    <a:lstStyle/>
                    <a:p>
                      <a:pPr algn="r"/>
                      <a:r>
                        <a:rPr lang="en-CA" sz="1400" dirty="0">
                          <a:latin typeface="Roboto" panose="02000000000000000000" pitchFamily="2" charset="0"/>
                          <a:ea typeface="Roboto" panose="02000000000000000000" pitchFamily="2" charset="0"/>
                        </a:rPr>
                        <a:t>FY 16</a:t>
                      </a:r>
                    </a:p>
                    <a:p>
                      <a:pPr algn="r"/>
                      <a:r>
                        <a:rPr lang="en-CA" sz="1400" dirty="0">
                          <a:latin typeface="Roboto" panose="02000000000000000000" pitchFamily="2" charset="0"/>
                          <a:ea typeface="Roboto" panose="02000000000000000000" pitchFamily="2" charset="0"/>
                        </a:rPr>
                        <a:t>A</a:t>
                      </a:r>
                      <a:endParaRPr lang="en-CA" sz="1400" b="0" dirty="0">
                        <a:solidFill>
                          <a:schemeClr val="bg1"/>
                        </a:solidFill>
                        <a:latin typeface="Roboto" pitchFamily="2" charset="0"/>
                        <a:ea typeface="Roboto" pitchFamily="2" charset="0"/>
                      </a:endParaRPr>
                    </a:p>
                  </a:txBody>
                  <a:tcPr marL="129225" marR="129225" marT="45727" marB="45727"/>
                </a:tc>
                <a:tc>
                  <a:txBody>
                    <a:bodyPr/>
                    <a:lstStyle/>
                    <a:p>
                      <a:pPr algn="r"/>
                      <a:r>
                        <a:rPr lang="en-CA" sz="1400" dirty="0">
                          <a:latin typeface="Roboto" panose="02000000000000000000" pitchFamily="2" charset="0"/>
                          <a:ea typeface="Roboto" panose="02000000000000000000" pitchFamily="2" charset="0"/>
                        </a:rPr>
                        <a:t>FY 15</a:t>
                      </a:r>
                    </a:p>
                    <a:p>
                      <a:pPr algn="r"/>
                      <a:r>
                        <a:rPr lang="en-CA" sz="1400" dirty="0">
                          <a:latin typeface="Roboto" panose="02000000000000000000" pitchFamily="2" charset="0"/>
                          <a:ea typeface="Roboto" panose="02000000000000000000" pitchFamily="2" charset="0"/>
                        </a:rPr>
                        <a:t>A</a:t>
                      </a:r>
                      <a:endParaRPr lang="en-CA" sz="1400" b="0" dirty="0">
                        <a:solidFill>
                          <a:schemeClr val="bg1"/>
                        </a:solidFill>
                        <a:latin typeface="Roboto" pitchFamily="2" charset="0"/>
                        <a:ea typeface="Roboto" pitchFamily="2" charset="0"/>
                      </a:endParaRPr>
                    </a:p>
                  </a:txBody>
                  <a:tcPr marL="129225" marR="129225" marT="45727" marB="45727"/>
                </a:tc>
                <a:tc>
                  <a:txBody>
                    <a:bodyPr/>
                    <a:lstStyle/>
                    <a:p>
                      <a:pPr algn="r"/>
                      <a:r>
                        <a:rPr lang="en-CA" sz="1400" dirty="0">
                          <a:latin typeface="Roboto" panose="02000000000000000000" pitchFamily="2" charset="0"/>
                          <a:ea typeface="Roboto" panose="02000000000000000000" pitchFamily="2" charset="0"/>
                        </a:rPr>
                        <a:t>FY 14</a:t>
                      </a:r>
                    </a:p>
                    <a:p>
                      <a:pPr algn="r"/>
                      <a:r>
                        <a:rPr lang="en-CA" sz="1400" dirty="0">
                          <a:latin typeface="Roboto" panose="02000000000000000000" pitchFamily="2" charset="0"/>
                          <a:ea typeface="Roboto" panose="02000000000000000000" pitchFamily="2" charset="0"/>
                        </a:rPr>
                        <a:t>A</a:t>
                      </a:r>
                      <a:endParaRPr lang="en-CA" sz="1400" b="0" dirty="0">
                        <a:latin typeface="Roboto" pitchFamily="2" charset="0"/>
                        <a:ea typeface="Roboto" pitchFamily="2" charset="0"/>
                      </a:endParaRPr>
                    </a:p>
                  </a:txBody>
                  <a:tcPr marL="129225" marR="129225" marT="45727" marB="45727"/>
                </a:tc>
                <a:tc>
                  <a:txBody>
                    <a:bodyPr/>
                    <a:lstStyle/>
                    <a:p>
                      <a:pPr algn="r"/>
                      <a:r>
                        <a:rPr lang="en-CA" sz="1400" dirty="0">
                          <a:latin typeface="Roboto" panose="02000000000000000000" pitchFamily="2" charset="0"/>
                          <a:ea typeface="Roboto" panose="02000000000000000000" pitchFamily="2" charset="0"/>
                        </a:rPr>
                        <a:t>FY 13</a:t>
                      </a:r>
                    </a:p>
                    <a:p>
                      <a:pPr algn="r"/>
                      <a:r>
                        <a:rPr lang="en-CA" sz="1400" dirty="0">
                          <a:latin typeface="Roboto" panose="02000000000000000000" pitchFamily="2" charset="0"/>
                          <a:ea typeface="Roboto" panose="02000000000000000000" pitchFamily="2" charset="0"/>
                        </a:rPr>
                        <a:t>A</a:t>
                      </a:r>
                      <a:endParaRPr lang="en-CA" sz="1400" b="0" dirty="0">
                        <a:latin typeface="Roboto" pitchFamily="2" charset="0"/>
                        <a:ea typeface="Roboto" pitchFamily="2" charset="0"/>
                      </a:endParaRPr>
                    </a:p>
                  </a:txBody>
                  <a:tcPr marL="129225" marR="129225" marT="45727" marB="45727"/>
                </a:tc>
                <a:extLst>
                  <a:ext uri="{0D108BD9-81ED-4DB2-BD59-A6C34878D82A}">
                    <a16:rowId xmlns:a16="http://schemas.microsoft.com/office/drawing/2014/main" val="10000"/>
                  </a:ext>
                </a:extLst>
              </a:tr>
              <a:tr h="409648">
                <a:tc>
                  <a:txBody>
                    <a:bodyPr/>
                    <a:lstStyle/>
                    <a:p>
                      <a:r>
                        <a:rPr lang="en-CA" sz="1400" dirty="0">
                          <a:latin typeface="Roboto" panose="02000000000000000000" pitchFamily="2" charset="0"/>
                          <a:ea typeface="Roboto" panose="02000000000000000000" pitchFamily="2" charset="0"/>
                        </a:rPr>
                        <a:t>Revenue</a:t>
                      </a:r>
                      <a:endParaRPr lang="en-CA" sz="140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b="0" dirty="0">
                          <a:solidFill>
                            <a:srgbClr val="124D75"/>
                          </a:solidFill>
                          <a:latin typeface="Roboto" pitchFamily="2" charset="0"/>
                          <a:ea typeface="Roboto" pitchFamily="2" charset="0"/>
                        </a:rPr>
                        <a:t>24,010</a:t>
                      </a:r>
                    </a:p>
                  </a:txBody>
                  <a:tcPr marL="129225" marR="129225" marT="45727" marB="45727" anchor="ctr"/>
                </a:tc>
                <a:tc>
                  <a:txBody>
                    <a:bodyPr/>
                    <a:lstStyle/>
                    <a:p>
                      <a:pPr algn="r"/>
                      <a:r>
                        <a:rPr lang="en-CA" sz="1400" b="0" dirty="0">
                          <a:solidFill>
                            <a:schemeClr val="tx1"/>
                          </a:solidFill>
                          <a:latin typeface="Roboto" pitchFamily="2" charset="0"/>
                          <a:ea typeface="Roboto" pitchFamily="2" charset="0"/>
                        </a:rPr>
                        <a:t>26,231</a:t>
                      </a: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6,070</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7,447</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6,397</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6,078</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5,433</a:t>
                      </a:r>
                      <a:endParaRPr lang="en-CA" sz="1400" b="0" dirty="0">
                        <a:solidFill>
                          <a:schemeClr val="tx1"/>
                        </a:solidFill>
                        <a:latin typeface="Roboto" pitchFamily="2" charset="0"/>
                        <a:ea typeface="Roboto" pitchFamily="2" charset="0"/>
                      </a:endParaRPr>
                    </a:p>
                  </a:txBody>
                  <a:tcPr marL="129225" marR="129225" marT="45727" marB="45727" anchor="ctr"/>
                </a:tc>
                <a:extLst>
                  <a:ext uri="{0D108BD9-81ED-4DB2-BD59-A6C34878D82A}">
                    <a16:rowId xmlns:a16="http://schemas.microsoft.com/office/drawing/2014/main" val="10001"/>
                  </a:ext>
                </a:extLst>
              </a:tr>
              <a:tr h="429075">
                <a:tc>
                  <a:txBody>
                    <a:bodyPr/>
                    <a:lstStyle/>
                    <a:p>
                      <a:r>
                        <a:rPr lang="en-CA" sz="1200" dirty="0">
                          <a:latin typeface="Roboto" panose="02000000000000000000" pitchFamily="2" charset="0"/>
                          <a:ea typeface="Roboto" panose="02000000000000000000" pitchFamily="2" charset="0"/>
                        </a:rPr>
                        <a:t>  Subscription Revenue and Services</a:t>
                      </a:r>
                      <a:endParaRPr lang="en-CA" sz="120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200" b="0" dirty="0">
                          <a:solidFill>
                            <a:srgbClr val="124D75"/>
                          </a:solidFill>
                          <a:latin typeface="Roboto" pitchFamily="2" charset="0"/>
                          <a:ea typeface="Roboto" pitchFamily="2" charset="0"/>
                        </a:rPr>
                        <a:t>7,834</a:t>
                      </a:r>
                    </a:p>
                  </a:txBody>
                  <a:tcPr marL="129225" marR="129225" marT="45727" marB="45727" anchor="ctr"/>
                </a:tc>
                <a:tc>
                  <a:txBody>
                    <a:bodyPr/>
                    <a:lstStyle/>
                    <a:p>
                      <a:pPr algn="r"/>
                      <a:r>
                        <a:rPr lang="en-CA" sz="1200" b="0" dirty="0">
                          <a:solidFill>
                            <a:schemeClr val="tx1"/>
                          </a:solidFill>
                          <a:latin typeface="Roboto" pitchFamily="2" charset="0"/>
                          <a:ea typeface="Roboto" pitchFamily="2" charset="0"/>
                        </a:rPr>
                        <a:t>6,209</a:t>
                      </a:r>
                    </a:p>
                  </a:txBody>
                  <a:tcPr marL="129225" marR="129225" marT="45727" marB="45727" anchor="ctr"/>
                </a:tc>
                <a:tc>
                  <a:txBody>
                    <a:bodyPr/>
                    <a:lstStyle/>
                    <a:p>
                      <a:pPr algn="r"/>
                      <a:r>
                        <a:rPr lang="en-CA" sz="1200" dirty="0">
                          <a:latin typeface="Roboto" panose="02000000000000000000" pitchFamily="2" charset="0"/>
                          <a:ea typeface="Roboto" panose="02000000000000000000" pitchFamily="2" charset="0"/>
                        </a:rPr>
                        <a:t>5,698</a:t>
                      </a:r>
                      <a:endParaRPr lang="en-CA" sz="12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200" dirty="0">
                          <a:latin typeface="Roboto" panose="02000000000000000000" pitchFamily="2" charset="0"/>
                          <a:ea typeface="Roboto" panose="02000000000000000000" pitchFamily="2" charset="0"/>
                        </a:rPr>
                        <a:t>7,080</a:t>
                      </a:r>
                      <a:endParaRPr lang="en-CA" sz="12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200" dirty="0">
                          <a:latin typeface="Roboto" panose="02000000000000000000" pitchFamily="2" charset="0"/>
                          <a:ea typeface="Roboto" panose="02000000000000000000" pitchFamily="2" charset="0"/>
                        </a:rPr>
                        <a:t>6,218</a:t>
                      </a:r>
                      <a:endParaRPr lang="en-CA" sz="12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200" dirty="0">
                          <a:latin typeface="Roboto" panose="02000000000000000000" pitchFamily="2" charset="0"/>
                          <a:ea typeface="Roboto" panose="02000000000000000000" pitchFamily="2" charset="0"/>
                        </a:rPr>
                        <a:t>5,470</a:t>
                      </a:r>
                      <a:endParaRPr lang="en-CA" sz="12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200" dirty="0">
                          <a:latin typeface="Roboto" panose="02000000000000000000" pitchFamily="2" charset="0"/>
                          <a:ea typeface="Roboto" panose="02000000000000000000" pitchFamily="2" charset="0"/>
                        </a:rPr>
                        <a:t>4,948</a:t>
                      </a:r>
                      <a:endParaRPr lang="en-CA" sz="1200" b="0" dirty="0">
                        <a:solidFill>
                          <a:schemeClr val="tx1"/>
                        </a:solidFill>
                        <a:latin typeface="Roboto" pitchFamily="2" charset="0"/>
                        <a:ea typeface="Roboto" pitchFamily="2" charset="0"/>
                      </a:endParaRPr>
                    </a:p>
                  </a:txBody>
                  <a:tcPr marL="129225" marR="129225" marT="45727" marB="45727" anchor="ctr"/>
                </a:tc>
                <a:extLst>
                  <a:ext uri="{0D108BD9-81ED-4DB2-BD59-A6C34878D82A}">
                    <a16:rowId xmlns:a16="http://schemas.microsoft.com/office/drawing/2014/main" val="10002"/>
                  </a:ext>
                </a:extLst>
              </a:tr>
              <a:tr h="409648">
                <a:tc>
                  <a:txBody>
                    <a:bodyPr/>
                    <a:lstStyle/>
                    <a:p>
                      <a:r>
                        <a:rPr lang="en-CA" sz="1400" dirty="0">
                          <a:latin typeface="Roboto" panose="02000000000000000000" pitchFamily="2" charset="0"/>
                          <a:ea typeface="Roboto" panose="02000000000000000000" pitchFamily="2" charset="0"/>
                        </a:rPr>
                        <a:t>Gross Margin</a:t>
                      </a:r>
                      <a:endParaRPr lang="en-CA" sz="140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b="0" dirty="0">
                          <a:solidFill>
                            <a:srgbClr val="124D75"/>
                          </a:solidFill>
                          <a:latin typeface="Roboto" pitchFamily="2" charset="0"/>
                          <a:ea typeface="Roboto" pitchFamily="2" charset="0"/>
                        </a:rPr>
                        <a:t>9,032</a:t>
                      </a:r>
                    </a:p>
                  </a:txBody>
                  <a:tcPr marL="129225" marR="129225" marT="45727" marB="45727" anchor="ctr"/>
                </a:tc>
                <a:tc>
                  <a:txBody>
                    <a:bodyPr/>
                    <a:lstStyle/>
                    <a:p>
                      <a:pPr algn="r"/>
                      <a:r>
                        <a:rPr lang="en-CA" sz="1400" b="0" dirty="0">
                          <a:solidFill>
                            <a:schemeClr val="tx1"/>
                          </a:solidFill>
                          <a:latin typeface="Roboto" pitchFamily="2" charset="0"/>
                          <a:ea typeface="Roboto" pitchFamily="2" charset="0"/>
                        </a:rPr>
                        <a:t>7,499</a:t>
                      </a: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4,745</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5,973</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5,233</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4,932</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4,296</a:t>
                      </a:r>
                      <a:endParaRPr lang="en-CA" sz="1400" b="0" dirty="0">
                        <a:solidFill>
                          <a:schemeClr val="tx1"/>
                        </a:solidFill>
                        <a:latin typeface="Roboto" pitchFamily="2" charset="0"/>
                        <a:ea typeface="Roboto" pitchFamily="2" charset="0"/>
                      </a:endParaRPr>
                    </a:p>
                  </a:txBody>
                  <a:tcPr marL="129225" marR="129225" marT="45727" marB="45727" anchor="ctr"/>
                </a:tc>
                <a:extLst>
                  <a:ext uri="{0D108BD9-81ED-4DB2-BD59-A6C34878D82A}">
                    <a16:rowId xmlns:a16="http://schemas.microsoft.com/office/drawing/2014/main" val="10004"/>
                  </a:ext>
                </a:extLst>
              </a:tr>
              <a:tr h="409648">
                <a:tc>
                  <a:txBody>
                    <a:bodyPr/>
                    <a:lstStyle/>
                    <a:p>
                      <a:r>
                        <a:rPr lang="en-CA" sz="1200" dirty="0">
                          <a:solidFill>
                            <a:schemeClr val="tx1"/>
                          </a:solidFill>
                          <a:latin typeface="Roboto" pitchFamily="2" charset="0"/>
                          <a:ea typeface="Roboto" pitchFamily="2" charset="0"/>
                        </a:rPr>
                        <a:t>  Gross Margin %</a:t>
                      </a:r>
                    </a:p>
                  </a:txBody>
                  <a:tcPr marL="129225" marR="129225" marT="45727" marB="457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124D75"/>
                          </a:solidFill>
                          <a:effectLst/>
                          <a:uLnTx/>
                          <a:uFillTx/>
                          <a:latin typeface="Roboto" pitchFamily="2" charset="0"/>
                          <a:ea typeface="Roboto" pitchFamily="2" charset="0"/>
                          <a:cs typeface="+mn-cs"/>
                        </a:rPr>
                        <a:t>38%</a:t>
                      </a:r>
                    </a:p>
                  </a:txBody>
                  <a:tcPr marL="129225" marR="129225" marT="45727" marB="457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29%</a:t>
                      </a:r>
                    </a:p>
                  </a:txBody>
                  <a:tcPr marL="129225" marR="129225" marT="45727" marB="457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78%</a:t>
                      </a:r>
                    </a:p>
                  </a:txBody>
                  <a:tcPr marL="129225" marR="129225" marT="45727" marB="457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80%</a:t>
                      </a:r>
                    </a:p>
                  </a:txBody>
                  <a:tcPr marL="129225" marR="129225" marT="45727" marB="457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82%</a:t>
                      </a:r>
                    </a:p>
                  </a:txBody>
                  <a:tcPr marL="129225" marR="129225" marT="45727" marB="457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81%</a:t>
                      </a:r>
                    </a:p>
                  </a:txBody>
                  <a:tcPr marL="129225" marR="129225" marT="45727" marB="457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79%</a:t>
                      </a:r>
                    </a:p>
                  </a:txBody>
                  <a:tcPr marL="129225" marR="129225" marT="45727" marB="45727" anchor="ctr"/>
                </a:tc>
                <a:extLst>
                  <a:ext uri="{0D108BD9-81ED-4DB2-BD59-A6C34878D82A}">
                    <a16:rowId xmlns:a16="http://schemas.microsoft.com/office/drawing/2014/main" val="1585483704"/>
                  </a:ext>
                </a:extLst>
              </a:tr>
              <a:tr h="409648">
                <a:tc>
                  <a:txBody>
                    <a:bodyPr/>
                    <a:lstStyle/>
                    <a:p>
                      <a:r>
                        <a:rPr lang="en-CA" sz="1400" dirty="0">
                          <a:solidFill>
                            <a:schemeClr val="tx1"/>
                          </a:solidFill>
                          <a:latin typeface="Roboto" pitchFamily="2" charset="0"/>
                          <a:ea typeface="Roboto" pitchFamily="2" charset="0"/>
                        </a:rPr>
                        <a:t>Expenses</a:t>
                      </a:r>
                    </a:p>
                  </a:txBody>
                  <a:tcPr marL="129225" marR="129225" marT="45727" marB="45727" anchor="ctr"/>
                </a:tc>
                <a:tc>
                  <a:txBody>
                    <a:bodyPr/>
                    <a:lstStyle/>
                    <a:p>
                      <a:pPr algn="r"/>
                      <a:r>
                        <a:rPr lang="en-CA" sz="1400" b="0" dirty="0">
                          <a:solidFill>
                            <a:srgbClr val="124D75"/>
                          </a:solidFill>
                          <a:latin typeface="Roboto" pitchFamily="2" charset="0"/>
                          <a:ea typeface="Roboto" pitchFamily="2" charset="0"/>
                        </a:rPr>
                        <a:t>8,214</a:t>
                      </a:r>
                    </a:p>
                  </a:txBody>
                  <a:tcPr marL="129225" marR="129225" marT="45727" marB="45727" anchor="ctr"/>
                </a:tc>
                <a:tc>
                  <a:txBody>
                    <a:bodyPr/>
                    <a:lstStyle/>
                    <a:p>
                      <a:pPr algn="r"/>
                      <a:r>
                        <a:rPr lang="en-CA" sz="1400" b="0" dirty="0">
                          <a:solidFill>
                            <a:schemeClr val="tx1"/>
                          </a:solidFill>
                          <a:latin typeface="Roboto" pitchFamily="2" charset="0"/>
                          <a:ea typeface="Roboto" pitchFamily="2" charset="0"/>
                        </a:rPr>
                        <a:t>6,892</a:t>
                      </a:r>
                    </a:p>
                  </a:txBody>
                  <a:tcPr marL="129225" marR="129225" marT="45727" marB="45727" anchor="ctr"/>
                </a:tc>
                <a:tc>
                  <a:txBody>
                    <a:bodyPr/>
                    <a:lstStyle/>
                    <a:p>
                      <a:pPr algn="r"/>
                      <a:r>
                        <a:rPr lang="en-CA" sz="1400" b="0" dirty="0">
                          <a:solidFill>
                            <a:schemeClr val="tx1"/>
                          </a:solidFill>
                          <a:latin typeface="Roboto" pitchFamily="2" charset="0"/>
                          <a:ea typeface="Roboto" pitchFamily="2" charset="0"/>
                        </a:rPr>
                        <a:t>4,736</a:t>
                      </a:r>
                    </a:p>
                  </a:txBody>
                  <a:tcPr marL="129225" marR="129225" marT="45727" marB="45727" anchor="ctr"/>
                </a:tc>
                <a:tc>
                  <a:txBody>
                    <a:bodyPr/>
                    <a:lstStyle/>
                    <a:p>
                      <a:pPr algn="r"/>
                      <a:r>
                        <a:rPr lang="en-CA" sz="1400" b="0" dirty="0">
                          <a:solidFill>
                            <a:schemeClr val="tx1"/>
                          </a:solidFill>
                          <a:latin typeface="Roboto" pitchFamily="2" charset="0"/>
                          <a:ea typeface="Roboto" pitchFamily="2" charset="0"/>
                        </a:rPr>
                        <a:t>5,231</a:t>
                      </a:r>
                    </a:p>
                  </a:txBody>
                  <a:tcPr marL="129225" marR="129225" marT="45727" marB="45727" anchor="ctr"/>
                </a:tc>
                <a:tc>
                  <a:txBody>
                    <a:bodyPr/>
                    <a:lstStyle/>
                    <a:p>
                      <a:pPr algn="r"/>
                      <a:r>
                        <a:rPr lang="en-CA" sz="1400" b="0" dirty="0">
                          <a:solidFill>
                            <a:schemeClr val="tx1"/>
                          </a:solidFill>
                          <a:latin typeface="Roboto" pitchFamily="2" charset="0"/>
                          <a:ea typeface="Roboto" pitchFamily="2" charset="0"/>
                        </a:rPr>
                        <a:t>4,515</a:t>
                      </a:r>
                    </a:p>
                  </a:txBody>
                  <a:tcPr marL="129225" marR="129225" marT="45727" marB="45727" anchor="ctr"/>
                </a:tc>
                <a:tc>
                  <a:txBody>
                    <a:bodyPr/>
                    <a:lstStyle/>
                    <a:p>
                      <a:pPr algn="r"/>
                      <a:r>
                        <a:rPr lang="en-CA" sz="1400" b="0" dirty="0">
                          <a:solidFill>
                            <a:schemeClr val="tx1"/>
                          </a:solidFill>
                          <a:latin typeface="Roboto" pitchFamily="2" charset="0"/>
                          <a:ea typeface="Roboto" pitchFamily="2" charset="0"/>
                        </a:rPr>
                        <a:t>4,397</a:t>
                      </a:r>
                    </a:p>
                  </a:txBody>
                  <a:tcPr marL="129225" marR="129225" marT="45727" marB="45727" anchor="ctr"/>
                </a:tc>
                <a:tc>
                  <a:txBody>
                    <a:bodyPr/>
                    <a:lstStyle/>
                    <a:p>
                      <a:pPr algn="r"/>
                      <a:r>
                        <a:rPr lang="en-CA" sz="1400" b="0" dirty="0">
                          <a:solidFill>
                            <a:schemeClr val="tx1"/>
                          </a:solidFill>
                          <a:latin typeface="Roboto" pitchFamily="2" charset="0"/>
                          <a:ea typeface="Roboto" pitchFamily="2" charset="0"/>
                        </a:rPr>
                        <a:t>4,485</a:t>
                      </a:r>
                    </a:p>
                  </a:txBody>
                  <a:tcPr marL="129225" marR="129225" marT="45727" marB="45727" anchor="ctr"/>
                </a:tc>
                <a:extLst>
                  <a:ext uri="{0D108BD9-81ED-4DB2-BD59-A6C34878D82A}">
                    <a16:rowId xmlns:a16="http://schemas.microsoft.com/office/drawing/2014/main" val="2893295728"/>
                  </a:ext>
                </a:extLst>
              </a:tr>
              <a:tr h="409648">
                <a:tc>
                  <a:txBody>
                    <a:bodyPr/>
                    <a:lstStyle/>
                    <a:p>
                      <a:r>
                        <a:rPr lang="en-CA" sz="1400" dirty="0">
                          <a:latin typeface="Roboto" panose="02000000000000000000" pitchFamily="2" charset="0"/>
                          <a:ea typeface="Roboto" panose="02000000000000000000" pitchFamily="2" charset="0"/>
                        </a:rPr>
                        <a:t>Operating Income</a:t>
                      </a:r>
                      <a:endParaRPr lang="en-CA" sz="140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b="0" dirty="0">
                          <a:solidFill>
                            <a:srgbClr val="124D75"/>
                          </a:solidFill>
                          <a:latin typeface="Roboto" pitchFamily="2" charset="0"/>
                          <a:ea typeface="Roboto" pitchFamily="2" charset="0"/>
                        </a:rPr>
                        <a:t>818</a:t>
                      </a:r>
                    </a:p>
                  </a:txBody>
                  <a:tcPr marL="129225" marR="129225" marT="45727" marB="45727" anchor="ctr"/>
                </a:tc>
                <a:tc>
                  <a:txBody>
                    <a:bodyPr/>
                    <a:lstStyle/>
                    <a:p>
                      <a:pPr algn="r"/>
                      <a:r>
                        <a:rPr lang="en-CA" sz="1400" b="0" dirty="0">
                          <a:solidFill>
                            <a:schemeClr val="tx1"/>
                          </a:solidFill>
                          <a:latin typeface="Roboto" pitchFamily="2" charset="0"/>
                          <a:ea typeface="Roboto" pitchFamily="2" charset="0"/>
                        </a:rPr>
                        <a:t>607</a:t>
                      </a: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9</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742</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718</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535</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(189)</a:t>
                      </a:r>
                      <a:endParaRPr lang="en-CA" sz="1400" b="0" dirty="0">
                        <a:solidFill>
                          <a:schemeClr val="tx1"/>
                        </a:solidFill>
                        <a:latin typeface="Roboto" pitchFamily="2" charset="0"/>
                        <a:ea typeface="Roboto" pitchFamily="2" charset="0"/>
                      </a:endParaRPr>
                    </a:p>
                  </a:txBody>
                  <a:tcPr marL="129225" marR="129225" marT="45727" marB="45727" anchor="ctr"/>
                </a:tc>
                <a:extLst>
                  <a:ext uri="{0D108BD9-81ED-4DB2-BD59-A6C34878D82A}">
                    <a16:rowId xmlns:a16="http://schemas.microsoft.com/office/drawing/2014/main" val="10005"/>
                  </a:ext>
                </a:extLst>
              </a:tr>
              <a:tr h="409648">
                <a:tc>
                  <a:txBody>
                    <a:bodyPr/>
                    <a:lstStyle/>
                    <a:p>
                      <a:r>
                        <a:rPr lang="en-CA" sz="1400" dirty="0">
                          <a:latin typeface="Roboto" panose="02000000000000000000" pitchFamily="2" charset="0"/>
                          <a:ea typeface="Roboto" panose="02000000000000000000" pitchFamily="2" charset="0"/>
                        </a:rPr>
                        <a:t>EBITDA</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b="0" dirty="0">
                          <a:solidFill>
                            <a:srgbClr val="124D75"/>
                          </a:solidFill>
                          <a:latin typeface="Roboto" pitchFamily="2" charset="0"/>
                          <a:ea typeface="Roboto" pitchFamily="2" charset="0"/>
                        </a:rPr>
                        <a:t>1,941</a:t>
                      </a:r>
                    </a:p>
                  </a:txBody>
                  <a:tcPr marL="129225" marR="129225" marT="45727" marB="45727" anchor="ctr"/>
                </a:tc>
                <a:tc>
                  <a:txBody>
                    <a:bodyPr/>
                    <a:lstStyle/>
                    <a:p>
                      <a:pPr algn="r"/>
                      <a:r>
                        <a:rPr lang="en-CA" sz="1400" b="0" dirty="0">
                          <a:solidFill>
                            <a:schemeClr val="tx1"/>
                          </a:solidFill>
                          <a:latin typeface="Roboto" pitchFamily="2" charset="0"/>
                          <a:ea typeface="Roboto" pitchFamily="2" charset="0"/>
                        </a:rPr>
                        <a:t>1,275</a:t>
                      </a: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401</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1,203</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1,152</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901</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72</a:t>
                      </a:r>
                      <a:endParaRPr lang="en-CA" sz="1400" b="0" dirty="0">
                        <a:solidFill>
                          <a:schemeClr val="tx1"/>
                        </a:solidFill>
                        <a:latin typeface="Roboto" pitchFamily="2" charset="0"/>
                        <a:ea typeface="Roboto" pitchFamily="2" charset="0"/>
                      </a:endParaRPr>
                    </a:p>
                  </a:txBody>
                  <a:tcPr marL="129225" marR="129225" marT="45727" marB="45727" anchor="ctr"/>
                </a:tc>
                <a:extLst>
                  <a:ext uri="{0D108BD9-81ED-4DB2-BD59-A6C34878D82A}">
                    <a16:rowId xmlns:a16="http://schemas.microsoft.com/office/drawing/2014/main" val="10006"/>
                  </a:ext>
                </a:extLst>
              </a:tr>
              <a:tr h="409648">
                <a:tc>
                  <a:txBody>
                    <a:bodyPr/>
                    <a:lstStyle/>
                    <a:p>
                      <a:r>
                        <a:rPr lang="en-CA" sz="1400" dirty="0">
                          <a:latin typeface="Roboto" panose="02000000000000000000" pitchFamily="2" charset="0"/>
                          <a:ea typeface="Roboto" panose="02000000000000000000" pitchFamily="2" charset="0"/>
                        </a:rPr>
                        <a:t>AirWatch Litigation</a:t>
                      </a:r>
                      <a:endParaRPr lang="en-CA" sz="140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b="0" dirty="0">
                          <a:solidFill>
                            <a:srgbClr val="124D75"/>
                          </a:solidFill>
                          <a:latin typeface="Roboto" pitchFamily="2" charset="0"/>
                          <a:ea typeface="Roboto" pitchFamily="2" charset="0"/>
                        </a:rPr>
                        <a:t>(1,289)</a:t>
                      </a:r>
                    </a:p>
                  </a:txBody>
                  <a:tcPr marL="129225" marR="129225" marT="45727" marB="45727" anchor="ctr"/>
                </a:tc>
                <a:tc>
                  <a:txBody>
                    <a:bodyPr/>
                    <a:lstStyle/>
                    <a:p>
                      <a:pPr algn="r"/>
                      <a:r>
                        <a:rPr lang="en-CA" sz="1400" b="0" dirty="0">
                          <a:solidFill>
                            <a:schemeClr val="tx1"/>
                          </a:solidFill>
                          <a:latin typeface="Roboto" pitchFamily="2" charset="0"/>
                          <a:ea typeface="Roboto" pitchFamily="2" charset="0"/>
                        </a:rPr>
                        <a:t>(841)</a:t>
                      </a: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(270)</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(56)</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0</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0</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0</a:t>
                      </a:r>
                      <a:endParaRPr lang="en-CA" sz="1400" b="0" dirty="0">
                        <a:solidFill>
                          <a:schemeClr val="tx1"/>
                        </a:solidFill>
                        <a:latin typeface="Roboto" pitchFamily="2" charset="0"/>
                        <a:ea typeface="Roboto" pitchFamily="2" charset="0"/>
                      </a:endParaRPr>
                    </a:p>
                  </a:txBody>
                  <a:tcPr marL="129225" marR="129225" marT="45727" marB="45727" anchor="ctr"/>
                </a:tc>
                <a:extLst>
                  <a:ext uri="{0D108BD9-81ED-4DB2-BD59-A6C34878D82A}">
                    <a16:rowId xmlns:a16="http://schemas.microsoft.com/office/drawing/2014/main" val="3567529032"/>
                  </a:ext>
                </a:extLst>
              </a:tr>
              <a:tr h="409648">
                <a:tc>
                  <a:txBody>
                    <a:bodyPr/>
                    <a:lstStyle/>
                    <a:p>
                      <a:r>
                        <a:rPr lang="en-CA" sz="1400" dirty="0">
                          <a:latin typeface="Roboto" panose="02000000000000000000" pitchFamily="2" charset="0"/>
                          <a:ea typeface="Roboto" panose="02000000000000000000" pitchFamily="2" charset="0"/>
                        </a:rPr>
                        <a:t>Net (Loss) Income</a:t>
                      </a:r>
                      <a:endParaRPr lang="en-CA" sz="140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b="0" dirty="0">
                          <a:solidFill>
                            <a:srgbClr val="124D75"/>
                          </a:solidFill>
                          <a:latin typeface="Roboto" pitchFamily="2" charset="0"/>
                          <a:ea typeface="Roboto" pitchFamily="2" charset="0"/>
                        </a:rPr>
                        <a:t>(554)</a:t>
                      </a:r>
                    </a:p>
                  </a:txBody>
                  <a:tcPr marL="129225" marR="129225" marT="45727" marB="45727" anchor="ctr"/>
                </a:tc>
                <a:tc>
                  <a:txBody>
                    <a:bodyPr/>
                    <a:lstStyle/>
                    <a:p>
                      <a:pPr algn="r"/>
                      <a:r>
                        <a:rPr lang="en-CA" sz="1400" b="0" dirty="0">
                          <a:solidFill>
                            <a:schemeClr val="tx1"/>
                          </a:solidFill>
                          <a:latin typeface="Roboto" pitchFamily="2" charset="0"/>
                          <a:ea typeface="Roboto" pitchFamily="2" charset="0"/>
                        </a:rPr>
                        <a:t>(434)</a:t>
                      </a: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(610)</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330</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728</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637</a:t>
                      </a:r>
                      <a:endParaRPr lang="en-CA" sz="1400" b="0" dirty="0">
                        <a:solidFill>
                          <a:schemeClr val="tx1"/>
                        </a:solidFill>
                        <a:latin typeface="Roboto" pitchFamily="2" charset="0"/>
                        <a:ea typeface="Roboto" pitchFamily="2" charset="0"/>
                      </a:endParaRPr>
                    </a:p>
                  </a:txBody>
                  <a:tcPr marL="129225" marR="129225" marT="45727" marB="45727" anchor="ctr"/>
                </a:tc>
                <a:tc>
                  <a:txBody>
                    <a:bodyPr/>
                    <a:lstStyle/>
                    <a:p>
                      <a:pPr algn="r"/>
                      <a:r>
                        <a:rPr lang="en-CA" sz="1400" dirty="0">
                          <a:latin typeface="Roboto" panose="02000000000000000000" pitchFamily="2" charset="0"/>
                          <a:ea typeface="Roboto" panose="02000000000000000000" pitchFamily="2" charset="0"/>
                        </a:rPr>
                        <a:t>(343)</a:t>
                      </a:r>
                      <a:endParaRPr lang="en-CA" sz="1400" b="0" dirty="0">
                        <a:solidFill>
                          <a:schemeClr val="tx1"/>
                        </a:solidFill>
                        <a:latin typeface="Roboto" pitchFamily="2" charset="0"/>
                        <a:ea typeface="Roboto" pitchFamily="2" charset="0"/>
                      </a:endParaRPr>
                    </a:p>
                  </a:txBody>
                  <a:tcPr marL="129225" marR="129225" marT="45727" marB="45727"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91667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B7F8142-A9DB-5646-BA3F-02A4FCFC50E9}" type="slidenum">
              <a:rPr lang="en-US" smtClean="0"/>
              <a:pPr/>
              <a:t>13</a:t>
            </a:fld>
            <a:endParaRPr lang="en-US" dirty="0"/>
          </a:p>
        </p:txBody>
      </p:sp>
      <p:sp>
        <p:nvSpPr>
          <p:cNvPr id="4" name="Title 3"/>
          <p:cNvSpPr>
            <a:spLocks noGrp="1"/>
          </p:cNvSpPr>
          <p:nvPr>
            <p:ph type="title"/>
          </p:nvPr>
        </p:nvSpPr>
        <p:spPr/>
        <p:txBody>
          <a:bodyPr/>
          <a:lstStyle/>
          <a:p>
            <a:r>
              <a:rPr lang="en-US" dirty="0"/>
              <a:t>Quarterly Operating Performance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1407495"/>
              </p:ext>
            </p:extLst>
          </p:nvPr>
        </p:nvGraphicFramePr>
        <p:xfrm>
          <a:off x="458786" y="1549400"/>
          <a:ext cx="11214558" cy="4577704"/>
        </p:xfrm>
        <a:graphic>
          <a:graphicData uri="http://schemas.openxmlformats.org/drawingml/2006/table">
            <a:tbl>
              <a:tblPr firstRow="1" bandRow="1">
                <a:tableStyleId>{9D7B26C5-4107-4FEC-AEDC-1716B250A1EF}</a:tableStyleId>
              </a:tblPr>
              <a:tblGrid>
                <a:gridCol w="3345782">
                  <a:extLst>
                    <a:ext uri="{9D8B030D-6E8A-4147-A177-3AD203B41FA5}">
                      <a16:colId xmlns:a16="http://schemas.microsoft.com/office/drawing/2014/main" val="20000"/>
                    </a:ext>
                  </a:extLst>
                </a:gridCol>
                <a:gridCol w="1124600">
                  <a:extLst>
                    <a:ext uri="{9D8B030D-6E8A-4147-A177-3AD203B41FA5}">
                      <a16:colId xmlns:a16="http://schemas.microsoft.com/office/drawing/2014/main" val="3910797189"/>
                    </a:ext>
                  </a:extLst>
                </a:gridCol>
                <a:gridCol w="1124600">
                  <a:extLst>
                    <a:ext uri="{9D8B030D-6E8A-4147-A177-3AD203B41FA5}">
                      <a16:colId xmlns:a16="http://schemas.microsoft.com/office/drawing/2014/main" val="2341328472"/>
                    </a:ext>
                  </a:extLst>
                </a:gridCol>
                <a:gridCol w="1124600">
                  <a:extLst>
                    <a:ext uri="{9D8B030D-6E8A-4147-A177-3AD203B41FA5}">
                      <a16:colId xmlns:a16="http://schemas.microsoft.com/office/drawing/2014/main" val="20003"/>
                    </a:ext>
                  </a:extLst>
                </a:gridCol>
                <a:gridCol w="1123744">
                  <a:extLst>
                    <a:ext uri="{9D8B030D-6E8A-4147-A177-3AD203B41FA5}">
                      <a16:colId xmlns:a16="http://schemas.microsoft.com/office/drawing/2014/main" val="20005"/>
                    </a:ext>
                  </a:extLst>
                </a:gridCol>
                <a:gridCol w="1123744">
                  <a:extLst>
                    <a:ext uri="{9D8B030D-6E8A-4147-A177-3AD203B41FA5}">
                      <a16:colId xmlns:a16="http://schemas.microsoft.com/office/drawing/2014/main" val="20006"/>
                    </a:ext>
                  </a:extLst>
                </a:gridCol>
                <a:gridCol w="1123744">
                  <a:extLst>
                    <a:ext uri="{9D8B030D-6E8A-4147-A177-3AD203B41FA5}">
                      <a16:colId xmlns:a16="http://schemas.microsoft.com/office/drawing/2014/main" val="20007"/>
                    </a:ext>
                  </a:extLst>
                </a:gridCol>
                <a:gridCol w="1123744">
                  <a:extLst>
                    <a:ext uri="{9D8B030D-6E8A-4147-A177-3AD203B41FA5}">
                      <a16:colId xmlns:a16="http://schemas.microsoft.com/office/drawing/2014/main" val="20008"/>
                    </a:ext>
                  </a:extLst>
                </a:gridCol>
              </a:tblGrid>
              <a:tr h="606824">
                <a:tc>
                  <a:txBody>
                    <a:bodyPr/>
                    <a:lstStyle/>
                    <a:p>
                      <a:r>
                        <a:rPr lang="en-CA" sz="1200" dirty="0">
                          <a:latin typeface="Roboto" panose="02000000000000000000" pitchFamily="2" charset="0"/>
                          <a:ea typeface="Roboto" panose="02000000000000000000" pitchFamily="2" charset="0"/>
                        </a:rPr>
                        <a:t>In 000s</a:t>
                      </a:r>
                      <a:r>
                        <a:rPr lang="en-CA" sz="1200" baseline="0" dirty="0">
                          <a:latin typeface="Roboto" panose="02000000000000000000" pitchFamily="2" charset="0"/>
                          <a:ea typeface="Roboto" panose="02000000000000000000" pitchFamily="2" charset="0"/>
                        </a:rPr>
                        <a:t> of </a:t>
                      </a:r>
                      <a:r>
                        <a:rPr lang="en-CA" sz="1200" dirty="0">
                          <a:latin typeface="Roboto" panose="02000000000000000000" pitchFamily="2" charset="0"/>
                          <a:ea typeface="Roboto" panose="02000000000000000000" pitchFamily="2" charset="0"/>
                        </a:rPr>
                        <a:t>CAD Dollars</a:t>
                      </a:r>
                    </a:p>
                  </a:txBody>
                  <a:tcPr marL="135248" marR="135248" anchor="ctr"/>
                </a:tc>
                <a:tc>
                  <a:txBody>
                    <a:bodyPr/>
                    <a:lstStyle/>
                    <a:p>
                      <a:pPr algn="r"/>
                      <a:r>
                        <a:rPr lang="en-CA" sz="1400" b="1" dirty="0">
                          <a:solidFill>
                            <a:srgbClr val="124D75"/>
                          </a:solidFill>
                          <a:latin typeface="Roboto" panose="02000000000000000000" pitchFamily="2" charset="0"/>
                          <a:ea typeface="Roboto" panose="02000000000000000000" pitchFamily="2" charset="0"/>
                        </a:rPr>
                        <a:t>Q4 A</a:t>
                      </a:r>
                    </a:p>
                    <a:p>
                      <a:pPr algn="r"/>
                      <a:r>
                        <a:rPr lang="en-CA" sz="1400" b="1" dirty="0">
                          <a:solidFill>
                            <a:srgbClr val="124D75"/>
                          </a:solidFill>
                          <a:latin typeface="Roboto" panose="02000000000000000000" pitchFamily="2" charset="0"/>
                          <a:ea typeface="Roboto" panose="02000000000000000000" pitchFamily="2" charset="0"/>
                        </a:rPr>
                        <a:t>2019</a:t>
                      </a:r>
                    </a:p>
                  </a:txBody>
                  <a:tcPr marL="135248" marR="135248"/>
                </a:tc>
                <a:tc>
                  <a:txBody>
                    <a:bodyPr/>
                    <a:lstStyle/>
                    <a:p>
                      <a:pPr algn="r"/>
                      <a:r>
                        <a:rPr lang="en-CA" sz="1400" b="1" dirty="0">
                          <a:solidFill>
                            <a:schemeClr val="tx1"/>
                          </a:solidFill>
                          <a:latin typeface="Roboto" panose="02000000000000000000" pitchFamily="2" charset="0"/>
                          <a:ea typeface="Roboto" panose="02000000000000000000" pitchFamily="2" charset="0"/>
                        </a:rPr>
                        <a:t>Q3 A</a:t>
                      </a:r>
                    </a:p>
                    <a:p>
                      <a:pPr algn="r"/>
                      <a:r>
                        <a:rPr lang="en-CA" sz="1400" b="1" dirty="0">
                          <a:solidFill>
                            <a:schemeClr val="tx1"/>
                          </a:solidFill>
                          <a:latin typeface="Roboto" panose="02000000000000000000" pitchFamily="2" charset="0"/>
                          <a:ea typeface="Roboto" panose="02000000000000000000" pitchFamily="2" charset="0"/>
                        </a:rPr>
                        <a:t>2019</a:t>
                      </a:r>
                    </a:p>
                  </a:txBody>
                  <a:tcPr marL="135248" marR="135248"/>
                </a:tc>
                <a:tc>
                  <a:txBody>
                    <a:bodyPr/>
                    <a:lstStyle/>
                    <a:p>
                      <a:pPr algn="r"/>
                      <a:r>
                        <a:rPr lang="en-CA" sz="1400" b="1" dirty="0">
                          <a:solidFill>
                            <a:schemeClr val="tx1"/>
                          </a:solidFill>
                          <a:latin typeface="Roboto" panose="02000000000000000000" pitchFamily="2" charset="0"/>
                          <a:ea typeface="Roboto" panose="02000000000000000000" pitchFamily="2" charset="0"/>
                        </a:rPr>
                        <a:t>Q2 A</a:t>
                      </a:r>
                    </a:p>
                    <a:p>
                      <a:pPr algn="r"/>
                      <a:r>
                        <a:rPr lang="en-CA" sz="1400" b="1" dirty="0">
                          <a:solidFill>
                            <a:schemeClr val="tx1"/>
                          </a:solidFill>
                          <a:latin typeface="Roboto" panose="02000000000000000000" pitchFamily="2" charset="0"/>
                          <a:ea typeface="Roboto" panose="02000000000000000000" pitchFamily="2" charset="0"/>
                        </a:rPr>
                        <a:t>2019</a:t>
                      </a:r>
                    </a:p>
                  </a:txBody>
                  <a:tcPr marL="135248" marR="135248"/>
                </a:tc>
                <a:tc>
                  <a:txBody>
                    <a:bodyPr/>
                    <a:lstStyle/>
                    <a:p>
                      <a:pPr algn="r"/>
                      <a:r>
                        <a:rPr lang="en-CA" sz="1400" b="1" dirty="0">
                          <a:solidFill>
                            <a:schemeClr val="tx1"/>
                          </a:solidFill>
                          <a:latin typeface="Roboto" panose="02000000000000000000" pitchFamily="2" charset="0"/>
                          <a:ea typeface="Roboto" panose="02000000000000000000" pitchFamily="2" charset="0"/>
                        </a:rPr>
                        <a:t>Q1 A</a:t>
                      </a:r>
                    </a:p>
                    <a:p>
                      <a:pPr algn="r"/>
                      <a:r>
                        <a:rPr lang="en-CA" sz="1400" b="1" dirty="0">
                          <a:solidFill>
                            <a:schemeClr val="tx1"/>
                          </a:solidFill>
                          <a:latin typeface="Roboto" panose="02000000000000000000" pitchFamily="2" charset="0"/>
                          <a:ea typeface="Roboto" panose="02000000000000000000" pitchFamily="2" charset="0"/>
                        </a:rPr>
                        <a:t>2019</a:t>
                      </a:r>
                    </a:p>
                  </a:txBody>
                  <a:tcPr marL="135248" marR="135248"/>
                </a:tc>
                <a:tc>
                  <a:txBody>
                    <a:bodyPr/>
                    <a:lstStyle/>
                    <a:p>
                      <a:pPr algn="r"/>
                      <a:r>
                        <a:rPr lang="en-CA" sz="1400" dirty="0">
                          <a:solidFill>
                            <a:schemeClr val="tx1"/>
                          </a:solidFill>
                          <a:latin typeface="Roboto" panose="02000000000000000000" pitchFamily="2" charset="0"/>
                          <a:ea typeface="Roboto" panose="02000000000000000000" pitchFamily="2" charset="0"/>
                        </a:rPr>
                        <a:t>Q4 A</a:t>
                      </a:r>
                    </a:p>
                    <a:p>
                      <a:pPr algn="r"/>
                      <a:r>
                        <a:rPr lang="en-CA" sz="1400" dirty="0">
                          <a:solidFill>
                            <a:schemeClr val="tx1"/>
                          </a:solidFill>
                          <a:latin typeface="Roboto" panose="02000000000000000000" pitchFamily="2" charset="0"/>
                          <a:ea typeface="Roboto" panose="02000000000000000000" pitchFamily="2" charset="0"/>
                        </a:rPr>
                        <a:t>2018</a:t>
                      </a:r>
                      <a:endParaRPr lang="en-CA" sz="1400" b="1" dirty="0">
                        <a:solidFill>
                          <a:schemeClr val="tx1"/>
                        </a:solidFill>
                        <a:latin typeface="Roboto" pitchFamily="2" charset="0"/>
                        <a:ea typeface="Roboto" pitchFamily="2" charset="0"/>
                      </a:endParaRPr>
                    </a:p>
                  </a:txBody>
                  <a:tcPr marL="135248" marR="135248"/>
                </a:tc>
                <a:tc>
                  <a:txBody>
                    <a:bodyPr/>
                    <a:lstStyle/>
                    <a:p>
                      <a:pPr algn="r"/>
                      <a:r>
                        <a:rPr lang="en-CA" sz="1400" dirty="0">
                          <a:solidFill>
                            <a:schemeClr val="tx1"/>
                          </a:solidFill>
                          <a:latin typeface="Roboto" panose="02000000000000000000" pitchFamily="2" charset="0"/>
                          <a:ea typeface="Roboto" panose="02000000000000000000" pitchFamily="2" charset="0"/>
                        </a:rPr>
                        <a:t>Q3 A</a:t>
                      </a:r>
                    </a:p>
                    <a:p>
                      <a:pPr algn="r"/>
                      <a:r>
                        <a:rPr lang="en-CA" sz="1400" dirty="0">
                          <a:solidFill>
                            <a:schemeClr val="tx1"/>
                          </a:solidFill>
                          <a:latin typeface="Roboto" panose="02000000000000000000" pitchFamily="2" charset="0"/>
                          <a:ea typeface="Roboto" panose="02000000000000000000" pitchFamily="2" charset="0"/>
                        </a:rPr>
                        <a:t>2018</a:t>
                      </a:r>
                      <a:endParaRPr lang="en-CA" sz="1400" b="1" dirty="0">
                        <a:solidFill>
                          <a:schemeClr val="tx1"/>
                        </a:solidFill>
                        <a:latin typeface="Roboto" pitchFamily="2" charset="0"/>
                        <a:ea typeface="Roboto" pitchFamily="2" charset="0"/>
                      </a:endParaRPr>
                    </a:p>
                  </a:txBody>
                  <a:tcPr marL="135248" marR="135248"/>
                </a:tc>
                <a:tc>
                  <a:txBody>
                    <a:bodyPr/>
                    <a:lstStyle/>
                    <a:p>
                      <a:pPr algn="r"/>
                      <a:r>
                        <a:rPr lang="en-CA" sz="1400" b="1" dirty="0">
                          <a:solidFill>
                            <a:schemeClr val="tx1"/>
                          </a:solidFill>
                          <a:latin typeface="Roboto" panose="02000000000000000000" pitchFamily="2" charset="0"/>
                          <a:ea typeface="Roboto" panose="02000000000000000000" pitchFamily="2" charset="0"/>
                        </a:rPr>
                        <a:t>Q2 A</a:t>
                      </a:r>
                    </a:p>
                    <a:p>
                      <a:pPr algn="r"/>
                      <a:r>
                        <a:rPr lang="en-CA" sz="1400" b="1" dirty="0">
                          <a:solidFill>
                            <a:schemeClr val="tx1"/>
                          </a:solidFill>
                          <a:latin typeface="Roboto" panose="02000000000000000000" pitchFamily="2" charset="0"/>
                          <a:ea typeface="Roboto" panose="02000000000000000000" pitchFamily="2" charset="0"/>
                        </a:rPr>
                        <a:t>2018</a:t>
                      </a:r>
                    </a:p>
                  </a:txBody>
                  <a:tcPr marL="135248" marR="135248"/>
                </a:tc>
                <a:extLst>
                  <a:ext uri="{0D108BD9-81ED-4DB2-BD59-A6C34878D82A}">
                    <a16:rowId xmlns:a16="http://schemas.microsoft.com/office/drawing/2014/main" val="10000"/>
                  </a:ext>
                </a:extLst>
              </a:tr>
              <a:tr h="717752">
                <a:tc>
                  <a:txBody>
                    <a:bodyPr/>
                    <a:lstStyle/>
                    <a:p>
                      <a:r>
                        <a:rPr lang="en-CA" sz="1400" dirty="0">
                          <a:latin typeface="Roboto" panose="02000000000000000000" pitchFamily="2" charset="0"/>
                          <a:ea typeface="Roboto" panose="02000000000000000000" pitchFamily="2" charset="0"/>
                        </a:rPr>
                        <a:t>Revenue</a:t>
                      </a:r>
                    </a:p>
                    <a:p>
                      <a:r>
                        <a:rPr lang="en-CA" sz="1200" baseline="0" dirty="0">
                          <a:latin typeface="Roboto" panose="02000000000000000000" pitchFamily="2" charset="0"/>
                          <a:ea typeface="Roboto" panose="02000000000000000000" pitchFamily="2" charset="0"/>
                        </a:rPr>
                        <a:t>Subscription Revenue and Services</a:t>
                      </a:r>
                    </a:p>
                    <a:p>
                      <a:r>
                        <a:rPr lang="en-CA" sz="1200" baseline="0" dirty="0">
                          <a:latin typeface="Roboto" panose="02000000000000000000" pitchFamily="2" charset="0"/>
                          <a:ea typeface="Roboto" panose="02000000000000000000" pitchFamily="2" charset="0"/>
                        </a:rPr>
                        <a:t>Devices, Appliances and Other</a:t>
                      </a:r>
                      <a:endParaRPr lang="en-CA" sz="1200" dirty="0">
                        <a:latin typeface="Roboto" pitchFamily="2" charset="0"/>
                        <a:ea typeface="Roboto" pitchFamily="2" charset="0"/>
                      </a:endParaRPr>
                    </a:p>
                  </a:txBody>
                  <a:tcPr marL="135248" marR="135248" anchor="ctr"/>
                </a:tc>
                <a:tc>
                  <a:txBody>
                    <a:bodyPr/>
                    <a:lstStyle/>
                    <a:p>
                      <a:pPr algn="r"/>
                      <a:r>
                        <a:rPr lang="en-US" sz="1400" dirty="0">
                          <a:solidFill>
                            <a:srgbClr val="124D75"/>
                          </a:solidFill>
                          <a:latin typeface="Roboto" panose="02000000000000000000" pitchFamily="2" charset="0"/>
                          <a:ea typeface="Roboto" panose="02000000000000000000" pitchFamily="2" charset="0"/>
                        </a:rPr>
                        <a:t>8,403</a:t>
                      </a:r>
                    </a:p>
                    <a:p>
                      <a:pPr algn="r"/>
                      <a:r>
                        <a:rPr lang="en-US" sz="1200" dirty="0">
                          <a:solidFill>
                            <a:srgbClr val="124D75"/>
                          </a:solidFill>
                          <a:latin typeface="Roboto" panose="02000000000000000000" pitchFamily="2" charset="0"/>
                          <a:ea typeface="Roboto" panose="02000000000000000000" pitchFamily="2" charset="0"/>
                        </a:rPr>
                        <a:t>2,511</a:t>
                      </a:r>
                    </a:p>
                    <a:p>
                      <a:pPr algn="r"/>
                      <a:r>
                        <a:rPr lang="en-US" sz="1200" dirty="0">
                          <a:solidFill>
                            <a:srgbClr val="124D75"/>
                          </a:solidFill>
                          <a:latin typeface="Roboto" panose="02000000000000000000" pitchFamily="2" charset="0"/>
                          <a:ea typeface="Roboto" panose="02000000000000000000" pitchFamily="2" charset="0"/>
                        </a:rPr>
                        <a:t>5,891</a:t>
                      </a:r>
                    </a:p>
                  </a:txBody>
                  <a:tcPr marL="135248" marR="135248" anchor="ctr"/>
                </a:tc>
                <a:tc>
                  <a:txBody>
                    <a:bodyPr/>
                    <a:lstStyle/>
                    <a:p>
                      <a:pPr algn="r"/>
                      <a:r>
                        <a:rPr lang="en-US" sz="1400" dirty="0">
                          <a:solidFill>
                            <a:schemeClr val="tx1"/>
                          </a:solidFill>
                          <a:latin typeface="Roboto" panose="02000000000000000000" pitchFamily="2" charset="0"/>
                          <a:ea typeface="Roboto" panose="02000000000000000000" pitchFamily="2" charset="0"/>
                        </a:rPr>
                        <a:t>8,714</a:t>
                      </a:r>
                    </a:p>
                    <a:p>
                      <a:pPr algn="r"/>
                      <a:r>
                        <a:rPr lang="en-US" sz="1200" dirty="0">
                          <a:solidFill>
                            <a:schemeClr val="tx1"/>
                          </a:solidFill>
                          <a:latin typeface="Roboto" panose="02000000000000000000" pitchFamily="2" charset="0"/>
                          <a:ea typeface="Roboto" panose="02000000000000000000" pitchFamily="2" charset="0"/>
                        </a:rPr>
                        <a:t>2,136</a:t>
                      </a:r>
                    </a:p>
                    <a:p>
                      <a:pPr algn="r"/>
                      <a:r>
                        <a:rPr lang="en-US" sz="1200" dirty="0">
                          <a:solidFill>
                            <a:schemeClr val="tx1"/>
                          </a:solidFill>
                          <a:latin typeface="Roboto" panose="02000000000000000000" pitchFamily="2" charset="0"/>
                          <a:ea typeface="Roboto" panose="02000000000000000000" pitchFamily="2" charset="0"/>
                        </a:rPr>
                        <a:t>6,578</a:t>
                      </a:r>
                    </a:p>
                  </a:txBody>
                  <a:tcPr marL="135248" marR="135248" anchor="ctr"/>
                </a:tc>
                <a:tc>
                  <a:txBody>
                    <a:bodyPr/>
                    <a:lstStyle/>
                    <a:p>
                      <a:pPr algn="r"/>
                      <a:r>
                        <a:rPr lang="en-US" sz="1400" dirty="0">
                          <a:solidFill>
                            <a:schemeClr val="tx1"/>
                          </a:solidFill>
                          <a:latin typeface="Roboto" panose="02000000000000000000" pitchFamily="2" charset="0"/>
                          <a:ea typeface="Roboto" panose="02000000000000000000" pitchFamily="2" charset="0"/>
                        </a:rPr>
                        <a:t>3,430</a:t>
                      </a:r>
                    </a:p>
                    <a:p>
                      <a:pPr algn="r"/>
                      <a:r>
                        <a:rPr lang="en-US" sz="1200" dirty="0">
                          <a:solidFill>
                            <a:schemeClr val="tx1"/>
                          </a:solidFill>
                          <a:latin typeface="Roboto" panose="02000000000000000000" pitchFamily="2" charset="0"/>
                          <a:ea typeface="Roboto" panose="02000000000000000000" pitchFamily="2" charset="0"/>
                        </a:rPr>
                        <a:t>1,610</a:t>
                      </a:r>
                    </a:p>
                    <a:p>
                      <a:pPr algn="r"/>
                      <a:r>
                        <a:rPr lang="en-US" sz="1200" dirty="0">
                          <a:solidFill>
                            <a:schemeClr val="tx1"/>
                          </a:solidFill>
                          <a:latin typeface="Roboto" panose="02000000000000000000" pitchFamily="2" charset="0"/>
                          <a:ea typeface="Roboto" panose="02000000000000000000" pitchFamily="2" charset="0"/>
                        </a:rPr>
                        <a:t>1,820</a:t>
                      </a:r>
                    </a:p>
                  </a:txBody>
                  <a:tcPr marL="135248" marR="135248" anchor="ctr"/>
                </a:tc>
                <a:tc>
                  <a:txBody>
                    <a:bodyPr/>
                    <a:lstStyle/>
                    <a:p>
                      <a:pPr algn="r"/>
                      <a:r>
                        <a:rPr lang="en-US" sz="1400" dirty="0">
                          <a:solidFill>
                            <a:schemeClr val="tx1"/>
                          </a:solidFill>
                          <a:latin typeface="Roboto" panose="02000000000000000000" pitchFamily="2" charset="0"/>
                          <a:ea typeface="Roboto" panose="02000000000000000000" pitchFamily="2" charset="0"/>
                        </a:rPr>
                        <a:t>3,462</a:t>
                      </a:r>
                    </a:p>
                    <a:p>
                      <a:pPr algn="r"/>
                      <a:r>
                        <a:rPr lang="en-US" sz="1200" dirty="0">
                          <a:solidFill>
                            <a:schemeClr val="tx1"/>
                          </a:solidFill>
                          <a:latin typeface="Roboto" panose="02000000000000000000" pitchFamily="2" charset="0"/>
                          <a:ea typeface="Roboto" panose="02000000000000000000" pitchFamily="2" charset="0"/>
                        </a:rPr>
                        <a:t>1,576</a:t>
                      </a:r>
                    </a:p>
                    <a:p>
                      <a:pPr algn="r"/>
                      <a:r>
                        <a:rPr lang="en-US" sz="1200" dirty="0">
                          <a:solidFill>
                            <a:schemeClr val="tx1"/>
                          </a:solidFill>
                          <a:latin typeface="Roboto" panose="02000000000000000000" pitchFamily="2" charset="0"/>
                          <a:ea typeface="Roboto" panose="02000000000000000000" pitchFamily="2" charset="0"/>
                        </a:rPr>
                        <a:t>1,886</a:t>
                      </a:r>
                    </a:p>
                  </a:txBody>
                  <a:tcPr marL="135248" marR="135248" anchor="ctr"/>
                </a:tc>
                <a:tc>
                  <a:txBody>
                    <a:bodyPr/>
                    <a:lstStyle/>
                    <a:p>
                      <a:pPr algn="r"/>
                      <a:r>
                        <a:rPr lang="en-CA" sz="1400" b="0" dirty="0">
                          <a:solidFill>
                            <a:schemeClr val="tx1"/>
                          </a:solidFill>
                          <a:latin typeface="Roboto" pitchFamily="2" charset="0"/>
                          <a:ea typeface="Roboto" pitchFamily="2" charset="0"/>
                        </a:rPr>
                        <a:t>4,074</a:t>
                      </a:r>
                    </a:p>
                    <a:p>
                      <a:pPr algn="r"/>
                      <a:r>
                        <a:rPr lang="en-CA" sz="1200" b="0" dirty="0">
                          <a:solidFill>
                            <a:schemeClr val="tx1"/>
                          </a:solidFill>
                          <a:latin typeface="Roboto" pitchFamily="2" charset="0"/>
                          <a:ea typeface="Roboto" pitchFamily="2" charset="0"/>
                        </a:rPr>
                        <a:t>1,628</a:t>
                      </a:r>
                    </a:p>
                    <a:p>
                      <a:pPr algn="r"/>
                      <a:r>
                        <a:rPr lang="en-CA" sz="1200" b="0" dirty="0">
                          <a:solidFill>
                            <a:schemeClr val="tx1"/>
                          </a:solidFill>
                          <a:latin typeface="Roboto" pitchFamily="2" charset="0"/>
                          <a:ea typeface="Roboto" pitchFamily="2" charset="0"/>
                        </a:rPr>
                        <a:t>2,446</a:t>
                      </a:r>
                    </a:p>
                  </a:txBody>
                  <a:tcPr marL="135248" marR="135248" anchor="ctr"/>
                </a:tc>
                <a:tc>
                  <a:txBody>
                    <a:bodyPr/>
                    <a:lstStyle/>
                    <a:p>
                      <a:pPr algn="r"/>
                      <a:r>
                        <a:rPr lang="en-CA" sz="1400" dirty="0">
                          <a:solidFill>
                            <a:schemeClr val="tx1"/>
                          </a:solidFill>
                          <a:latin typeface="Roboto" panose="02000000000000000000" pitchFamily="2" charset="0"/>
                          <a:ea typeface="Roboto" panose="02000000000000000000" pitchFamily="2" charset="0"/>
                        </a:rPr>
                        <a:t>14,895</a:t>
                      </a:r>
                    </a:p>
                    <a:p>
                      <a:pPr algn="r"/>
                      <a:r>
                        <a:rPr lang="en-CA" sz="1200" dirty="0">
                          <a:solidFill>
                            <a:schemeClr val="tx1"/>
                          </a:solidFill>
                          <a:latin typeface="Roboto" panose="02000000000000000000" pitchFamily="2" charset="0"/>
                          <a:ea typeface="Roboto" panose="02000000000000000000" pitchFamily="2" charset="0"/>
                        </a:rPr>
                        <a:t>1,684</a:t>
                      </a:r>
                    </a:p>
                    <a:p>
                      <a:pPr algn="r"/>
                      <a:r>
                        <a:rPr lang="en-CA" sz="1200" b="0" dirty="0">
                          <a:solidFill>
                            <a:schemeClr val="tx1"/>
                          </a:solidFill>
                          <a:latin typeface="Roboto" pitchFamily="2" charset="0"/>
                          <a:ea typeface="Roboto" pitchFamily="2" charset="0"/>
                        </a:rPr>
                        <a:t>13,210</a:t>
                      </a:r>
                    </a:p>
                  </a:txBody>
                  <a:tcPr marL="135248" marR="135248" anchor="ctr"/>
                </a:tc>
                <a:tc>
                  <a:txBody>
                    <a:bodyPr/>
                    <a:lstStyle/>
                    <a:p>
                      <a:pPr algn="r"/>
                      <a:r>
                        <a:rPr lang="en-CA" sz="1400" dirty="0">
                          <a:solidFill>
                            <a:schemeClr val="tx1"/>
                          </a:solidFill>
                          <a:latin typeface="Roboto" panose="02000000000000000000" pitchFamily="2" charset="0"/>
                          <a:ea typeface="Roboto" panose="02000000000000000000" pitchFamily="2" charset="0"/>
                        </a:rPr>
                        <a:t>5,577</a:t>
                      </a:r>
                    </a:p>
                    <a:p>
                      <a:pPr algn="r"/>
                      <a:r>
                        <a:rPr lang="en-CA" sz="1200" dirty="0">
                          <a:solidFill>
                            <a:schemeClr val="tx1"/>
                          </a:solidFill>
                          <a:latin typeface="Roboto" panose="02000000000000000000" pitchFamily="2" charset="0"/>
                          <a:ea typeface="Roboto" panose="02000000000000000000" pitchFamily="2" charset="0"/>
                        </a:rPr>
                        <a:t>1,632</a:t>
                      </a:r>
                    </a:p>
                    <a:p>
                      <a:pPr algn="r"/>
                      <a:r>
                        <a:rPr lang="en-CA" sz="1200" b="0" dirty="0">
                          <a:solidFill>
                            <a:schemeClr val="tx1"/>
                          </a:solidFill>
                          <a:latin typeface="Roboto" pitchFamily="2" charset="0"/>
                          <a:ea typeface="Roboto" pitchFamily="2" charset="0"/>
                        </a:rPr>
                        <a:t>3,943</a:t>
                      </a:r>
                    </a:p>
                  </a:txBody>
                  <a:tcPr marL="135248" marR="135248" anchor="ctr"/>
                </a:tc>
                <a:extLst>
                  <a:ext uri="{0D108BD9-81ED-4DB2-BD59-A6C34878D82A}">
                    <a16:rowId xmlns:a16="http://schemas.microsoft.com/office/drawing/2014/main" val="10001"/>
                  </a:ext>
                </a:extLst>
              </a:tr>
              <a:tr h="542188">
                <a:tc>
                  <a:txBody>
                    <a:bodyPr/>
                    <a:lstStyle/>
                    <a:p>
                      <a:r>
                        <a:rPr lang="en-CA" sz="1400" dirty="0">
                          <a:latin typeface="Roboto" panose="02000000000000000000" pitchFamily="2" charset="0"/>
                          <a:ea typeface="Roboto" panose="02000000000000000000" pitchFamily="2" charset="0"/>
                        </a:rPr>
                        <a:t>Gross Margin</a:t>
                      </a:r>
                      <a:endParaRPr lang="en-CA" sz="1400" dirty="0">
                        <a:solidFill>
                          <a:schemeClr val="tx1"/>
                        </a:solidFill>
                        <a:latin typeface="Roboto" pitchFamily="2" charset="0"/>
                        <a:ea typeface="Roboto" pitchFamily="2" charset="0"/>
                      </a:endParaRPr>
                    </a:p>
                  </a:txBody>
                  <a:tcPr marL="135248" marR="135248" anchor="ctr"/>
                </a:tc>
                <a:tc>
                  <a:txBody>
                    <a:bodyPr/>
                    <a:lstStyle/>
                    <a:p>
                      <a:pPr algn="r"/>
                      <a:r>
                        <a:rPr lang="en-US" sz="1400" dirty="0">
                          <a:solidFill>
                            <a:srgbClr val="124D75"/>
                          </a:solidFill>
                          <a:latin typeface="Roboto" panose="02000000000000000000" pitchFamily="2" charset="0"/>
                          <a:ea typeface="Roboto" panose="02000000000000000000" pitchFamily="2" charset="0"/>
                        </a:rPr>
                        <a:t>2,750</a:t>
                      </a:r>
                    </a:p>
                  </a:txBody>
                  <a:tcPr marL="133010" marR="133010" anchor="ctr"/>
                </a:tc>
                <a:tc>
                  <a:txBody>
                    <a:bodyPr/>
                    <a:lstStyle/>
                    <a:p>
                      <a:pPr algn="r"/>
                      <a:r>
                        <a:rPr lang="en-US" sz="1400" dirty="0">
                          <a:solidFill>
                            <a:schemeClr val="tx1"/>
                          </a:solidFill>
                          <a:latin typeface="Roboto" panose="02000000000000000000" pitchFamily="2" charset="0"/>
                          <a:ea typeface="Roboto" panose="02000000000000000000" pitchFamily="2" charset="0"/>
                        </a:rPr>
                        <a:t>2,761</a:t>
                      </a:r>
                    </a:p>
                  </a:txBody>
                  <a:tcPr marL="133010" marR="133010" anchor="ctr"/>
                </a:tc>
                <a:tc>
                  <a:txBody>
                    <a:bodyPr/>
                    <a:lstStyle/>
                    <a:p>
                      <a:pPr algn="r"/>
                      <a:r>
                        <a:rPr lang="en-US" sz="1400" dirty="0">
                          <a:solidFill>
                            <a:schemeClr val="tx1"/>
                          </a:solidFill>
                          <a:latin typeface="Roboto" panose="02000000000000000000" pitchFamily="2" charset="0"/>
                          <a:ea typeface="Roboto" panose="02000000000000000000" pitchFamily="2" charset="0"/>
                        </a:rPr>
                        <a:t>1,758</a:t>
                      </a:r>
                    </a:p>
                  </a:txBody>
                  <a:tcPr marL="133010" marR="133010" anchor="ctr"/>
                </a:tc>
                <a:tc>
                  <a:txBody>
                    <a:bodyPr/>
                    <a:lstStyle/>
                    <a:p>
                      <a:pPr algn="r"/>
                      <a:r>
                        <a:rPr lang="en-US" sz="1400" dirty="0">
                          <a:solidFill>
                            <a:schemeClr val="tx1"/>
                          </a:solidFill>
                          <a:latin typeface="Roboto" panose="02000000000000000000" pitchFamily="2" charset="0"/>
                          <a:ea typeface="Roboto" panose="02000000000000000000" pitchFamily="2" charset="0"/>
                        </a:rPr>
                        <a:t>1,762</a:t>
                      </a:r>
                    </a:p>
                  </a:txBody>
                  <a:tcPr marL="133010" marR="133010" anchor="ctr"/>
                </a:tc>
                <a:tc>
                  <a:txBody>
                    <a:bodyPr/>
                    <a:lstStyle/>
                    <a:p>
                      <a:pPr algn="r"/>
                      <a:r>
                        <a:rPr lang="en-CA" sz="1400" b="0" dirty="0">
                          <a:solidFill>
                            <a:schemeClr val="tx1"/>
                          </a:solidFill>
                          <a:latin typeface="Roboto" pitchFamily="2" charset="0"/>
                          <a:ea typeface="Roboto" pitchFamily="2" charset="0"/>
                        </a:rPr>
                        <a:t>1,858</a:t>
                      </a:r>
                    </a:p>
                  </a:txBody>
                  <a:tcPr marL="133010" marR="133010" anchor="ctr"/>
                </a:tc>
                <a:tc>
                  <a:txBody>
                    <a:bodyPr/>
                    <a:lstStyle/>
                    <a:p>
                      <a:pPr algn="r"/>
                      <a:r>
                        <a:rPr lang="en-CA" sz="1400" b="0" dirty="0">
                          <a:solidFill>
                            <a:schemeClr val="tx1"/>
                          </a:solidFill>
                          <a:latin typeface="Roboto" pitchFamily="2" charset="0"/>
                          <a:ea typeface="Roboto" pitchFamily="2" charset="0"/>
                        </a:rPr>
                        <a:t>2,584</a:t>
                      </a:r>
                    </a:p>
                  </a:txBody>
                  <a:tcPr marL="133010" marR="133010" anchor="ctr"/>
                </a:tc>
                <a:tc>
                  <a:txBody>
                    <a:bodyPr/>
                    <a:lstStyle/>
                    <a:p>
                      <a:pPr algn="r"/>
                      <a:r>
                        <a:rPr lang="en-CA" sz="1400" dirty="0">
                          <a:solidFill>
                            <a:schemeClr val="tx1"/>
                          </a:solidFill>
                          <a:latin typeface="Roboto" panose="02000000000000000000" pitchFamily="2" charset="0"/>
                          <a:ea typeface="Roboto" panose="02000000000000000000" pitchFamily="2" charset="0"/>
                        </a:rPr>
                        <a:t>1,957</a:t>
                      </a:r>
                      <a:endParaRPr lang="en-CA" sz="1400" b="0" dirty="0">
                        <a:solidFill>
                          <a:schemeClr val="tx1"/>
                        </a:solidFill>
                        <a:latin typeface="Roboto" pitchFamily="2" charset="0"/>
                        <a:ea typeface="Roboto" pitchFamily="2" charset="0"/>
                      </a:endParaRPr>
                    </a:p>
                  </a:txBody>
                  <a:tcPr marL="133010" marR="133010" anchor="ctr"/>
                </a:tc>
                <a:extLst>
                  <a:ext uri="{0D108BD9-81ED-4DB2-BD59-A6C34878D82A}">
                    <a16:rowId xmlns:a16="http://schemas.microsoft.com/office/drawing/2014/main" val="10002"/>
                  </a:ext>
                </a:extLst>
              </a:tr>
              <a:tr h="542188">
                <a:tc>
                  <a:txBody>
                    <a:bodyPr/>
                    <a:lstStyle/>
                    <a:p>
                      <a:r>
                        <a:rPr lang="en-CA" sz="1200" dirty="0">
                          <a:solidFill>
                            <a:schemeClr val="tx1"/>
                          </a:solidFill>
                          <a:latin typeface="Roboto" pitchFamily="2" charset="0"/>
                          <a:ea typeface="Roboto" pitchFamily="2" charset="0"/>
                        </a:rPr>
                        <a:t>  Gross Margin %</a:t>
                      </a:r>
                    </a:p>
                  </a:txBody>
                  <a:tcPr marL="129225" marR="129225" marT="45727" marB="457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124D75"/>
                          </a:solidFill>
                          <a:effectLst/>
                          <a:uLnTx/>
                          <a:uFillTx/>
                          <a:latin typeface="Roboto" pitchFamily="2" charset="0"/>
                          <a:ea typeface="Roboto" pitchFamily="2" charset="0"/>
                          <a:cs typeface="+mn-cs"/>
                        </a:rPr>
                        <a:t>33%</a:t>
                      </a:r>
                    </a:p>
                  </a:txBody>
                  <a:tcPr marL="129225" marR="129225" marT="45727" marB="457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32%</a:t>
                      </a:r>
                    </a:p>
                  </a:txBody>
                  <a:tcPr marL="129225" marR="129225" marT="45727" marB="457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51%</a:t>
                      </a:r>
                    </a:p>
                  </a:txBody>
                  <a:tcPr marL="129225" marR="129225" marT="45727" marB="457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51%</a:t>
                      </a:r>
                    </a:p>
                  </a:txBody>
                  <a:tcPr marL="129225" marR="129225" marT="45727" marB="457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46%</a:t>
                      </a:r>
                    </a:p>
                  </a:txBody>
                  <a:tcPr marL="133010" marR="13301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17%</a:t>
                      </a:r>
                    </a:p>
                  </a:txBody>
                  <a:tcPr marL="133010" marR="13301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35%</a:t>
                      </a:r>
                    </a:p>
                  </a:txBody>
                  <a:tcPr marL="133010" marR="133010" anchor="ctr"/>
                </a:tc>
                <a:extLst>
                  <a:ext uri="{0D108BD9-81ED-4DB2-BD59-A6C34878D82A}">
                    <a16:rowId xmlns:a16="http://schemas.microsoft.com/office/drawing/2014/main" val="68180155"/>
                  </a:ext>
                </a:extLst>
              </a:tr>
              <a:tr h="542188">
                <a:tc>
                  <a:txBody>
                    <a:bodyPr/>
                    <a:lstStyle/>
                    <a:p>
                      <a:r>
                        <a:rPr lang="en-CA" sz="1400" dirty="0">
                          <a:latin typeface="Roboto" panose="02000000000000000000" pitchFamily="2" charset="0"/>
                          <a:ea typeface="Roboto" panose="02000000000000000000" pitchFamily="2" charset="0"/>
                        </a:rPr>
                        <a:t>Expenses</a:t>
                      </a:r>
                      <a:endParaRPr lang="en-CA" sz="1400" dirty="0">
                        <a:solidFill>
                          <a:schemeClr val="tx1"/>
                        </a:solidFill>
                        <a:latin typeface="Roboto" pitchFamily="2" charset="0"/>
                        <a:ea typeface="Roboto" pitchFamily="2" charset="0"/>
                      </a:endParaRPr>
                    </a:p>
                  </a:txBody>
                  <a:tcPr marL="135248" marR="135248" anchor="ctr"/>
                </a:tc>
                <a:tc>
                  <a:txBody>
                    <a:bodyPr/>
                    <a:lstStyle/>
                    <a:p>
                      <a:pPr algn="r"/>
                      <a:r>
                        <a:rPr lang="en-US" sz="1400" kern="1200" dirty="0">
                          <a:solidFill>
                            <a:srgbClr val="124D75"/>
                          </a:solidFill>
                          <a:latin typeface="Roboto" panose="02000000000000000000" pitchFamily="2" charset="0"/>
                          <a:ea typeface="Roboto" panose="02000000000000000000" pitchFamily="2" charset="0"/>
                          <a:cs typeface="+mn-cs"/>
                        </a:rPr>
                        <a:t>2,360</a:t>
                      </a:r>
                    </a:p>
                  </a:txBody>
                  <a:tcPr marL="133010" marR="133010" anchor="ctr"/>
                </a:tc>
                <a:tc>
                  <a:txBody>
                    <a:bodyPr/>
                    <a:lstStyle/>
                    <a:p>
                      <a:pPr algn="r"/>
                      <a:r>
                        <a:rPr lang="en-US" sz="1400" kern="1200" dirty="0">
                          <a:solidFill>
                            <a:schemeClr val="tx1"/>
                          </a:solidFill>
                          <a:latin typeface="Roboto" panose="02000000000000000000" pitchFamily="2" charset="0"/>
                          <a:ea typeface="Roboto" panose="02000000000000000000" pitchFamily="2" charset="0"/>
                          <a:cs typeface="+mn-cs"/>
                        </a:rPr>
                        <a:t>2,336</a:t>
                      </a:r>
                    </a:p>
                  </a:txBody>
                  <a:tcPr marL="133010" marR="133010" anchor="ctr"/>
                </a:tc>
                <a:tc>
                  <a:txBody>
                    <a:bodyPr/>
                    <a:lstStyle/>
                    <a:p>
                      <a:pPr algn="r"/>
                      <a:r>
                        <a:rPr lang="en-US" sz="1400" kern="1200" dirty="0">
                          <a:solidFill>
                            <a:schemeClr val="tx1"/>
                          </a:solidFill>
                          <a:latin typeface="Roboto" panose="02000000000000000000" pitchFamily="2" charset="0"/>
                          <a:ea typeface="Roboto" panose="02000000000000000000" pitchFamily="2" charset="0"/>
                          <a:cs typeface="+mn-cs"/>
                        </a:rPr>
                        <a:t>1,824</a:t>
                      </a:r>
                    </a:p>
                  </a:txBody>
                  <a:tcPr marL="133010" marR="133010" anchor="ctr"/>
                </a:tc>
                <a:tc>
                  <a:txBody>
                    <a:bodyPr/>
                    <a:lstStyle/>
                    <a:p>
                      <a:pPr algn="r"/>
                      <a:r>
                        <a:rPr lang="en-US" sz="1400" dirty="0">
                          <a:solidFill>
                            <a:schemeClr val="tx1"/>
                          </a:solidFill>
                          <a:latin typeface="Roboto" panose="02000000000000000000" pitchFamily="2" charset="0"/>
                          <a:ea typeface="Roboto" panose="02000000000000000000" pitchFamily="2" charset="0"/>
                        </a:rPr>
                        <a:t>1,694</a:t>
                      </a:r>
                    </a:p>
                  </a:txBody>
                  <a:tcPr marL="133010" marR="133010" anchor="ctr"/>
                </a:tc>
                <a:tc>
                  <a:txBody>
                    <a:bodyPr/>
                    <a:lstStyle/>
                    <a:p>
                      <a:pPr algn="r"/>
                      <a:r>
                        <a:rPr lang="en-CA" sz="1400" b="0" dirty="0">
                          <a:solidFill>
                            <a:schemeClr val="tx1"/>
                          </a:solidFill>
                          <a:latin typeface="Roboto" pitchFamily="2" charset="0"/>
                          <a:ea typeface="Roboto" pitchFamily="2" charset="0"/>
                        </a:rPr>
                        <a:t>1,714</a:t>
                      </a:r>
                    </a:p>
                  </a:txBody>
                  <a:tcPr marL="133010" marR="133010" anchor="ctr"/>
                </a:tc>
                <a:tc>
                  <a:txBody>
                    <a:bodyPr/>
                    <a:lstStyle/>
                    <a:p>
                      <a:pPr algn="r"/>
                      <a:r>
                        <a:rPr lang="en-CA" sz="1400" dirty="0">
                          <a:solidFill>
                            <a:schemeClr val="tx1"/>
                          </a:solidFill>
                          <a:latin typeface="Roboto" panose="02000000000000000000" pitchFamily="2" charset="0"/>
                          <a:ea typeface="Roboto" panose="02000000000000000000" pitchFamily="2" charset="0"/>
                        </a:rPr>
                        <a:t>2,150</a:t>
                      </a:r>
                      <a:endParaRPr lang="en-CA" sz="1400" b="0" dirty="0">
                        <a:solidFill>
                          <a:schemeClr val="tx1"/>
                        </a:solidFill>
                        <a:latin typeface="Roboto" pitchFamily="2" charset="0"/>
                        <a:ea typeface="Roboto" pitchFamily="2" charset="0"/>
                      </a:endParaRPr>
                    </a:p>
                  </a:txBody>
                  <a:tcPr marL="133010" marR="133010" anchor="ctr"/>
                </a:tc>
                <a:tc>
                  <a:txBody>
                    <a:bodyPr/>
                    <a:lstStyle/>
                    <a:p>
                      <a:pPr algn="r"/>
                      <a:r>
                        <a:rPr lang="en-CA" sz="1400" dirty="0">
                          <a:solidFill>
                            <a:schemeClr val="tx1"/>
                          </a:solidFill>
                          <a:latin typeface="Roboto" panose="02000000000000000000" pitchFamily="2" charset="0"/>
                          <a:ea typeface="Roboto" panose="02000000000000000000" pitchFamily="2" charset="0"/>
                        </a:rPr>
                        <a:t>1,891</a:t>
                      </a:r>
                      <a:endParaRPr lang="en-CA" sz="1400" b="0" dirty="0">
                        <a:solidFill>
                          <a:schemeClr val="tx1"/>
                        </a:solidFill>
                        <a:latin typeface="Roboto" pitchFamily="2" charset="0"/>
                        <a:ea typeface="Roboto" pitchFamily="2" charset="0"/>
                      </a:endParaRPr>
                    </a:p>
                  </a:txBody>
                  <a:tcPr marL="133010" marR="133010" anchor="ctr"/>
                </a:tc>
                <a:extLst>
                  <a:ext uri="{0D108BD9-81ED-4DB2-BD59-A6C34878D82A}">
                    <a16:rowId xmlns:a16="http://schemas.microsoft.com/office/drawing/2014/main" val="10003"/>
                  </a:ext>
                </a:extLst>
              </a:tr>
              <a:tr h="542188">
                <a:tc>
                  <a:txBody>
                    <a:bodyPr/>
                    <a:lstStyle/>
                    <a:p>
                      <a:r>
                        <a:rPr lang="en-CA" sz="1400" dirty="0">
                          <a:latin typeface="Roboto" panose="02000000000000000000" pitchFamily="2" charset="0"/>
                          <a:ea typeface="Roboto" panose="02000000000000000000" pitchFamily="2" charset="0"/>
                        </a:rPr>
                        <a:t>Operating Income</a:t>
                      </a:r>
                      <a:endParaRPr lang="en-CA" sz="1400" dirty="0">
                        <a:solidFill>
                          <a:schemeClr val="tx1"/>
                        </a:solidFill>
                        <a:latin typeface="Roboto" pitchFamily="2" charset="0"/>
                        <a:ea typeface="Roboto" pitchFamily="2" charset="0"/>
                      </a:endParaRPr>
                    </a:p>
                  </a:txBody>
                  <a:tcPr marL="135248" marR="135248" anchor="ctr"/>
                </a:tc>
                <a:tc>
                  <a:txBody>
                    <a:bodyPr/>
                    <a:lstStyle/>
                    <a:p>
                      <a:pPr algn="r"/>
                      <a:r>
                        <a:rPr lang="en-US" sz="1400" kern="1200" dirty="0">
                          <a:solidFill>
                            <a:srgbClr val="124D75"/>
                          </a:solidFill>
                          <a:latin typeface="Roboto" panose="02000000000000000000" pitchFamily="2" charset="0"/>
                          <a:ea typeface="Roboto" panose="02000000000000000000" pitchFamily="2" charset="0"/>
                          <a:cs typeface="+mn-cs"/>
                        </a:rPr>
                        <a:t>390</a:t>
                      </a:r>
                    </a:p>
                  </a:txBody>
                  <a:tcPr marL="133010" marR="133010" anchor="ctr"/>
                </a:tc>
                <a:tc>
                  <a:txBody>
                    <a:bodyPr/>
                    <a:lstStyle/>
                    <a:p>
                      <a:pPr algn="r"/>
                      <a:r>
                        <a:rPr lang="en-US" sz="1400" kern="1200" dirty="0">
                          <a:solidFill>
                            <a:schemeClr val="tx1"/>
                          </a:solidFill>
                          <a:latin typeface="Roboto" panose="02000000000000000000" pitchFamily="2" charset="0"/>
                          <a:ea typeface="Roboto" panose="02000000000000000000" pitchFamily="2" charset="0"/>
                          <a:cs typeface="+mn-cs"/>
                        </a:rPr>
                        <a:t>425</a:t>
                      </a:r>
                    </a:p>
                  </a:txBody>
                  <a:tcPr marL="133010" marR="133010" anchor="ctr"/>
                </a:tc>
                <a:tc>
                  <a:txBody>
                    <a:bodyPr/>
                    <a:lstStyle/>
                    <a:p>
                      <a:pPr algn="r"/>
                      <a:r>
                        <a:rPr lang="en-US" sz="1400" kern="1200" dirty="0">
                          <a:solidFill>
                            <a:schemeClr val="tx1"/>
                          </a:solidFill>
                          <a:latin typeface="Roboto" panose="02000000000000000000" pitchFamily="2" charset="0"/>
                          <a:ea typeface="Roboto" panose="02000000000000000000" pitchFamily="2" charset="0"/>
                          <a:cs typeface="+mn-cs"/>
                        </a:rPr>
                        <a:t>(66)</a:t>
                      </a:r>
                    </a:p>
                  </a:txBody>
                  <a:tcPr marL="133010" marR="133010" anchor="ctr"/>
                </a:tc>
                <a:tc>
                  <a:txBody>
                    <a:bodyPr/>
                    <a:lstStyle/>
                    <a:p>
                      <a:pPr algn="r"/>
                      <a:r>
                        <a:rPr lang="en-US" sz="1400" dirty="0">
                          <a:solidFill>
                            <a:schemeClr val="tx1"/>
                          </a:solidFill>
                          <a:latin typeface="Roboto" panose="02000000000000000000" pitchFamily="2" charset="0"/>
                          <a:ea typeface="Roboto" panose="02000000000000000000" pitchFamily="2" charset="0"/>
                        </a:rPr>
                        <a:t>68</a:t>
                      </a:r>
                    </a:p>
                  </a:txBody>
                  <a:tcPr marL="133010" marR="133010" anchor="ctr"/>
                </a:tc>
                <a:tc>
                  <a:txBody>
                    <a:bodyPr/>
                    <a:lstStyle/>
                    <a:p>
                      <a:pPr algn="r"/>
                      <a:r>
                        <a:rPr lang="en-CA" sz="1400" b="0" dirty="0">
                          <a:solidFill>
                            <a:schemeClr val="tx1"/>
                          </a:solidFill>
                          <a:latin typeface="Roboto" pitchFamily="2" charset="0"/>
                          <a:ea typeface="Roboto" pitchFamily="2" charset="0"/>
                        </a:rPr>
                        <a:t>144</a:t>
                      </a:r>
                    </a:p>
                  </a:txBody>
                  <a:tcPr marL="133010" marR="133010" anchor="ctr"/>
                </a:tc>
                <a:tc>
                  <a:txBody>
                    <a:bodyPr/>
                    <a:lstStyle/>
                    <a:p>
                      <a:pPr algn="r"/>
                      <a:r>
                        <a:rPr lang="en-CA" sz="1400" b="0" dirty="0">
                          <a:solidFill>
                            <a:schemeClr val="tx1"/>
                          </a:solidFill>
                          <a:latin typeface="Roboto" pitchFamily="2" charset="0"/>
                          <a:ea typeface="Roboto" pitchFamily="2" charset="0"/>
                        </a:rPr>
                        <a:t>434</a:t>
                      </a:r>
                    </a:p>
                  </a:txBody>
                  <a:tcPr marL="133010" marR="133010" anchor="ctr"/>
                </a:tc>
                <a:tc>
                  <a:txBody>
                    <a:bodyPr/>
                    <a:lstStyle/>
                    <a:p>
                      <a:pPr algn="r"/>
                      <a:r>
                        <a:rPr lang="en-CA" sz="1400" b="0" dirty="0">
                          <a:solidFill>
                            <a:schemeClr val="tx1"/>
                          </a:solidFill>
                          <a:latin typeface="Roboto" pitchFamily="2" charset="0"/>
                          <a:ea typeface="Roboto" pitchFamily="2" charset="0"/>
                        </a:rPr>
                        <a:t>65</a:t>
                      </a:r>
                    </a:p>
                  </a:txBody>
                  <a:tcPr marL="133010" marR="133010" anchor="ctr"/>
                </a:tc>
                <a:extLst>
                  <a:ext uri="{0D108BD9-81ED-4DB2-BD59-A6C34878D82A}">
                    <a16:rowId xmlns:a16="http://schemas.microsoft.com/office/drawing/2014/main" val="10004"/>
                  </a:ext>
                </a:extLst>
              </a:tr>
              <a:tr h="542188">
                <a:tc>
                  <a:txBody>
                    <a:bodyPr/>
                    <a:lstStyle/>
                    <a:p>
                      <a:r>
                        <a:rPr lang="en-CA" sz="1400" dirty="0">
                          <a:latin typeface="Roboto" panose="02000000000000000000" pitchFamily="2" charset="0"/>
                          <a:ea typeface="Roboto" panose="02000000000000000000" pitchFamily="2" charset="0"/>
                        </a:rPr>
                        <a:t>EBITDA</a:t>
                      </a:r>
                      <a:endParaRPr lang="en-CA" sz="1400" b="0" dirty="0">
                        <a:solidFill>
                          <a:schemeClr val="tx1"/>
                        </a:solidFill>
                        <a:latin typeface="Roboto" pitchFamily="2" charset="0"/>
                        <a:ea typeface="Roboto" pitchFamily="2" charset="0"/>
                      </a:endParaRPr>
                    </a:p>
                  </a:txBody>
                  <a:tcPr marL="135248" marR="135248" anchor="ctr"/>
                </a:tc>
                <a:tc>
                  <a:txBody>
                    <a:bodyPr/>
                    <a:lstStyle/>
                    <a:p>
                      <a:pPr algn="r"/>
                      <a:r>
                        <a:rPr lang="en-US" sz="1400" kern="1200" dirty="0">
                          <a:solidFill>
                            <a:srgbClr val="124D75"/>
                          </a:solidFill>
                          <a:latin typeface="Roboto" panose="02000000000000000000" pitchFamily="2" charset="0"/>
                          <a:ea typeface="Roboto" panose="02000000000000000000" pitchFamily="2" charset="0"/>
                          <a:cs typeface="+mn-cs"/>
                        </a:rPr>
                        <a:t>676</a:t>
                      </a:r>
                    </a:p>
                  </a:txBody>
                  <a:tcPr marL="133010" marR="133010" anchor="ctr"/>
                </a:tc>
                <a:tc>
                  <a:txBody>
                    <a:bodyPr/>
                    <a:lstStyle/>
                    <a:p>
                      <a:pPr algn="r"/>
                      <a:r>
                        <a:rPr lang="en-US" sz="1400" kern="1200" dirty="0">
                          <a:solidFill>
                            <a:schemeClr val="tx1"/>
                          </a:solidFill>
                          <a:latin typeface="Roboto" panose="02000000000000000000" pitchFamily="2" charset="0"/>
                          <a:ea typeface="Roboto" panose="02000000000000000000" pitchFamily="2" charset="0"/>
                          <a:cs typeface="+mn-cs"/>
                        </a:rPr>
                        <a:t>743</a:t>
                      </a:r>
                    </a:p>
                  </a:txBody>
                  <a:tcPr marL="133010" marR="133010" anchor="ctr"/>
                </a:tc>
                <a:tc>
                  <a:txBody>
                    <a:bodyPr/>
                    <a:lstStyle/>
                    <a:p>
                      <a:pPr algn="r"/>
                      <a:r>
                        <a:rPr lang="en-US" sz="1400" kern="1200" dirty="0">
                          <a:solidFill>
                            <a:schemeClr val="tx1"/>
                          </a:solidFill>
                          <a:latin typeface="Roboto" panose="02000000000000000000" pitchFamily="2" charset="0"/>
                          <a:ea typeface="Roboto" panose="02000000000000000000" pitchFamily="2" charset="0"/>
                          <a:cs typeface="+mn-cs"/>
                        </a:rPr>
                        <a:t>200</a:t>
                      </a:r>
                    </a:p>
                  </a:txBody>
                  <a:tcPr marL="133010" marR="133010" anchor="ctr"/>
                </a:tc>
                <a:tc>
                  <a:txBody>
                    <a:bodyPr/>
                    <a:lstStyle/>
                    <a:p>
                      <a:pPr algn="r"/>
                      <a:r>
                        <a:rPr lang="en-US" sz="1400" dirty="0">
                          <a:solidFill>
                            <a:schemeClr val="tx1"/>
                          </a:solidFill>
                          <a:latin typeface="Roboto" panose="02000000000000000000" pitchFamily="2" charset="0"/>
                          <a:ea typeface="Roboto" panose="02000000000000000000" pitchFamily="2" charset="0"/>
                        </a:rPr>
                        <a:t>322</a:t>
                      </a:r>
                    </a:p>
                  </a:txBody>
                  <a:tcPr marL="133010" marR="133010" anchor="ctr"/>
                </a:tc>
                <a:tc>
                  <a:txBody>
                    <a:bodyPr/>
                    <a:lstStyle/>
                    <a:p>
                      <a:pPr algn="r"/>
                      <a:r>
                        <a:rPr lang="en-CA" sz="1400" b="0" dirty="0">
                          <a:solidFill>
                            <a:schemeClr val="tx1"/>
                          </a:solidFill>
                          <a:latin typeface="Roboto" pitchFamily="2" charset="0"/>
                          <a:ea typeface="Roboto" pitchFamily="2" charset="0"/>
                        </a:rPr>
                        <a:t>330</a:t>
                      </a:r>
                    </a:p>
                  </a:txBody>
                  <a:tcPr marL="133010" marR="133010" anchor="ctr"/>
                </a:tc>
                <a:tc>
                  <a:txBody>
                    <a:bodyPr/>
                    <a:lstStyle/>
                    <a:p>
                      <a:pPr algn="r"/>
                      <a:r>
                        <a:rPr lang="en-CA" sz="1400" b="0" dirty="0">
                          <a:solidFill>
                            <a:schemeClr val="tx1"/>
                          </a:solidFill>
                          <a:latin typeface="Roboto" pitchFamily="2" charset="0"/>
                          <a:ea typeface="Roboto" pitchFamily="2" charset="0"/>
                        </a:rPr>
                        <a:t>627</a:t>
                      </a:r>
                    </a:p>
                  </a:txBody>
                  <a:tcPr marL="133010" marR="133010" anchor="ctr"/>
                </a:tc>
                <a:tc>
                  <a:txBody>
                    <a:bodyPr/>
                    <a:lstStyle/>
                    <a:p>
                      <a:pPr algn="r"/>
                      <a:r>
                        <a:rPr lang="en-CA" sz="1400" dirty="0">
                          <a:solidFill>
                            <a:schemeClr val="tx1"/>
                          </a:solidFill>
                          <a:latin typeface="Roboto" panose="02000000000000000000" pitchFamily="2" charset="0"/>
                          <a:ea typeface="Roboto" panose="02000000000000000000" pitchFamily="2" charset="0"/>
                        </a:rPr>
                        <a:t>272</a:t>
                      </a:r>
                      <a:endParaRPr lang="en-CA" sz="1400" b="0" dirty="0">
                        <a:solidFill>
                          <a:schemeClr val="tx1"/>
                        </a:solidFill>
                        <a:latin typeface="Roboto" pitchFamily="2" charset="0"/>
                        <a:ea typeface="Roboto" pitchFamily="2" charset="0"/>
                      </a:endParaRPr>
                    </a:p>
                  </a:txBody>
                  <a:tcPr marL="133010" marR="133010" anchor="ctr"/>
                </a:tc>
                <a:extLst>
                  <a:ext uri="{0D108BD9-81ED-4DB2-BD59-A6C34878D82A}">
                    <a16:rowId xmlns:a16="http://schemas.microsoft.com/office/drawing/2014/main" val="10005"/>
                  </a:ext>
                </a:extLst>
              </a:tr>
              <a:tr h="542188">
                <a:tc>
                  <a:txBody>
                    <a:bodyPr/>
                    <a:lstStyle/>
                    <a:p>
                      <a:r>
                        <a:rPr lang="en-CA" sz="1400" dirty="0">
                          <a:latin typeface="Roboto" panose="02000000000000000000" pitchFamily="2" charset="0"/>
                          <a:ea typeface="Roboto" panose="02000000000000000000" pitchFamily="2" charset="0"/>
                        </a:rPr>
                        <a:t>Net Income (Loss)</a:t>
                      </a:r>
                      <a:endParaRPr lang="en-CA" sz="1400" dirty="0">
                        <a:solidFill>
                          <a:schemeClr val="tx1"/>
                        </a:solidFill>
                        <a:latin typeface="Roboto" pitchFamily="2" charset="0"/>
                        <a:ea typeface="Roboto" pitchFamily="2" charset="0"/>
                      </a:endParaRPr>
                    </a:p>
                  </a:txBody>
                  <a:tcPr marL="135248" marR="135248" anchor="ctr"/>
                </a:tc>
                <a:tc>
                  <a:txBody>
                    <a:bodyPr/>
                    <a:lstStyle/>
                    <a:p>
                      <a:pPr algn="r"/>
                      <a:r>
                        <a:rPr lang="en-US" sz="1400" kern="1200" dirty="0">
                          <a:solidFill>
                            <a:srgbClr val="124D75"/>
                          </a:solidFill>
                          <a:latin typeface="Roboto" panose="02000000000000000000" pitchFamily="2" charset="0"/>
                          <a:ea typeface="Roboto" panose="02000000000000000000" pitchFamily="2" charset="0"/>
                          <a:cs typeface="+mn-cs"/>
                        </a:rPr>
                        <a:t>510</a:t>
                      </a:r>
                    </a:p>
                  </a:txBody>
                  <a:tcPr marL="133010" marR="133010" anchor="ctr"/>
                </a:tc>
                <a:tc>
                  <a:txBody>
                    <a:bodyPr/>
                    <a:lstStyle/>
                    <a:p>
                      <a:pPr algn="r"/>
                      <a:r>
                        <a:rPr lang="en-US" sz="1400" kern="1200" dirty="0">
                          <a:solidFill>
                            <a:schemeClr val="tx1"/>
                          </a:solidFill>
                          <a:latin typeface="Roboto" panose="02000000000000000000" pitchFamily="2" charset="0"/>
                          <a:ea typeface="Roboto" panose="02000000000000000000" pitchFamily="2" charset="0"/>
                          <a:cs typeface="+mn-cs"/>
                        </a:rPr>
                        <a:t>1</a:t>
                      </a:r>
                    </a:p>
                  </a:txBody>
                  <a:tcPr marL="133010" marR="133010" anchor="ctr"/>
                </a:tc>
                <a:tc>
                  <a:txBody>
                    <a:bodyPr/>
                    <a:lstStyle/>
                    <a:p>
                      <a:pPr algn="r"/>
                      <a:r>
                        <a:rPr lang="en-US" sz="1400" kern="1200" dirty="0">
                          <a:solidFill>
                            <a:schemeClr val="tx1"/>
                          </a:solidFill>
                          <a:latin typeface="Roboto" panose="02000000000000000000" pitchFamily="2" charset="0"/>
                          <a:ea typeface="Roboto" panose="02000000000000000000" pitchFamily="2" charset="0"/>
                          <a:cs typeface="+mn-cs"/>
                        </a:rPr>
                        <a:t>(553)</a:t>
                      </a:r>
                    </a:p>
                  </a:txBody>
                  <a:tcPr marL="133010" marR="133010" anchor="ctr"/>
                </a:tc>
                <a:tc>
                  <a:txBody>
                    <a:bodyPr/>
                    <a:lstStyle/>
                    <a:p>
                      <a:pPr algn="r"/>
                      <a:r>
                        <a:rPr lang="en-US" sz="1400" dirty="0">
                          <a:solidFill>
                            <a:schemeClr val="tx1"/>
                          </a:solidFill>
                          <a:latin typeface="Roboto" panose="02000000000000000000" pitchFamily="2" charset="0"/>
                          <a:ea typeface="Roboto" panose="02000000000000000000" pitchFamily="2" charset="0"/>
                        </a:rPr>
                        <a:t>(512)</a:t>
                      </a:r>
                    </a:p>
                  </a:txBody>
                  <a:tcPr marL="133010" marR="133010" anchor="ctr"/>
                </a:tc>
                <a:tc>
                  <a:txBody>
                    <a:bodyPr/>
                    <a:lstStyle/>
                    <a:p>
                      <a:pPr algn="r"/>
                      <a:r>
                        <a:rPr lang="en-CA" sz="1400" b="0" dirty="0">
                          <a:solidFill>
                            <a:schemeClr val="tx1"/>
                          </a:solidFill>
                          <a:latin typeface="Roboto" pitchFamily="2" charset="0"/>
                          <a:ea typeface="Roboto" pitchFamily="2" charset="0"/>
                        </a:rPr>
                        <a:t>(355)</a:t>
                      </a:r>
                    </a:p>
                  </a:txBody>
                  <a:tcPr marL="133010" marR="133010" anchor="ctr"/>
                </a:tc>
                <a:tc>
                  <a:txBody>
                    <a:bodyPr/>
                    <a:lstStyle/>
                    <a:p>
                      <a:pPr algn="r"/>
                      <a:r>
                        <a:rPr lang="en-CA" sz="1400" b="0" dirty="0">
                          <a:solidFill>
                            <a:schemeClr val="tx1"/>
                          </a:solidFill>
                          <a:latin typeface="Roboto" pitchFamily="2" charset="0"/>
                          <a:ea typeface="Roboto" pitchFamily="2" charset="0"/>
                        </a:rPr>
                        <a:t>188</a:t>
                      </a:r>
                    </a:p>
                  </a:txBody>
                  <a:tcPr marL="133010" marR="133010" anchor="ctr"/>
                </a:tc>
                <a:tc>
                  <a:txBody>
                    <a:bodyPr/>
                    <a:lstStyle/>
                    <a:p>
                      <a:pPr algn="r"/>
                      <a:r>
                        <a:rPr lang="en-CA" sz="1400" dirty="0">
                          <a:solidFill>
                            <a:schemeClr val="tx1"/>
                          </a:solidFill>
                          <a:latin typeface="Roboto" panose="02000000000000000000" pitchFamily="2" charset="0"/>
                          <a:ea typeface="Roboto" panose="02000000000000000000" pitchFamily="2" charset="0"/>
                        </a:rPr>
                        <a:t>13</a:t>
                      </a:r>
                      <a:endParaRPr lang="en-CA" sz="1400" b="0" dirty="0">
                        <a:solidFill>
                          <a:schemeClr val="tx1"/>
                        </a:solidFill>
                        <a:latin typeface="Roboto" pitchFamily="2" charset="0"/>
                        <a:ea typeface="Roboto" pitchFamily="2" charset="0"/>
                      </a:endParaRPr>
                    </a:p>
                  </a:txBody>
                  <a:tcPr marL="133010" marR="13301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65002008"/>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E2823EBC-CEB2-F84B-B070-FF6502D2518E}"/>
              </a:ext>
            </a:extLst>
          </p:cNvPr>
          <p:cNvGraphicFramePr>
            <a:graphicFrameLocks noGrp="1"/>
          </p:cNvGraphicFramePr>
          <p:nvPr>
            <p:ph idx="1"/>
            <p:extLst>
              <p:ext uri="{D42A27DB-BD31-4B8C-83A1-F6EECF244321}">
                <p14:modId xmlns:p14="http://schemas.microsoft.com/office/powerpoint/2010/main" val="189981033"/>
              </p:ext>
            </p:extLst>
          </p:nvPr>
        </p:nvGraphicFramePr>
        <p:xfrm>
          <a:off x="458787" y="1950721"/>
          <a:ext cx="11268059" cy="2967927"/>
        </p:xfrm>
        <a:graphic>
          <a:graphicData uri="http://schemas.openxmlformats.org/drawingml/2006/table">
            <a:tbl>
              <a:tblPr firstRow="1" bandRow="1">
                <a:tableStyleId>{9D7B26C5-4107-4FEC-AEDC-1716B250A1EF}</a:tableStyleId>
              </a:tblPr>
              <a:tblGrid>
                <a:gridCol w="3931415">
                  <a:extLst>
                    <a:ext uri="{9D8B030D-6E8A-4147-A177-3AD203B41FA5}">
                      <a16:colId xmlns:a16="http://schemas.microsoft.com/office/drawing/2014/main" val="20000"/>
                    </a:ext>
                  </a:extLst>
                </a:gridCol>
                <a:gridCol w="1222774">
                  <a:extLst>
                    <a:ext uri="{9D8B030D-6E8A-4147-A177-3AD203B41FA5}">
                      <a16:colId xmlns:a16="http://schemas.microsoft.com/office/drawing/2014/main" val="3358799801"/>
                    </a:ext>
                  </a:extLst>
                </a:gridCol>
                <a:gridCol w="1222774">
                  <a:extLst>
                    <a:ext uri="{9D8B030D-6E8A-4147-A177-3AD203B41FA5}">
                      <a16:colId xmlns:a16="http://schemas.microsoft.com/office/drawing/2014/main" val="530361865"/>
                    </a:ext>
                  </a:extLst>
                </a:gridCol>
                <a:gridCol w="1222774">
                  <a:extLst>
                    <a:ext uri="{9D8B030D-6E8A-4147-A177-3AD203B41FA5}">
                      <a16:colId xmlns:a16="http://schemas.microsoft.com/office/drawing/2014/main" val="3561461497"/>
                    </a:ext>
                  </a:extLst>
                </a:gridCol>
                <a:gridCol w="1222774">
                  <a:extLst>
                    <a:ext uri="{9D8B030D-6E8A-4147-A177-3AD203B41FA5}">
                      <a16:colId xmlns:a16="http://schemas.microsoft.com/office/drawing/2014/main" val="3095991864"/>
                    </a:ext>
                  </a:extLst>
                </a:gridCol>
                <a:gridCol w="1222774">
                  <a:extLst>
                    <a:ext uri="{9D8B030D-6E8A-4147-A177-3AD203B41FA5}">
                      <a16:colId xmlns:a16="http://schemas.microsoft.com/office/drawing/2014/main" val="3236116890"/>
                    </a:ext>
                  </a:extLst>
                </a:gridCol>
                <a:gridCol w="1222774">
                  <a:extLst>
                    <a:ext uri="{9D8B030D-6E8A-4147-A177-3AD203B41FA5}">
                      <a16:colId xmlns:a16="http://schemas.microsoft.com/office/drawing/2014/main" val="3391239193"/>
                    </a:ext>
                  </a:extLst>
                </a:gridCol>
              </a:tblGrid>
              <a:tr h="585716">
                <a:tc>
                  <a:txBody>
                    <a:bodyPr/>
                    <a:lstStyle/>
                    <a:p>
                      <a:r>
                        <a:rPr lang="en-CA" sz="1200" dirty="0">
                          <a:latin typeface="Roboto" panose="02000000000000000000" pitchFamily="2" charset="0"/>
                          <a:ea typeface="Roboto" panose="02000000000000000000" pitchFamily="2" charset="0"/>
                        </a:rPr>
                        <a:t>In 000s</a:t>
                      </a:r>
                      <a:r>
                        <a:rPr lang="en-CA" sz="1200" baseline="0" dirty="0">
                          <a:latin typeface="Roboto" panose="02000000000000000000" pitchFamily="2" charset="0"/>
                          <a:ea typeface="Roboto" panose="02000000000000000000" pitchFamily="2" charset="0"/>
                        </a:rPr>
                        <a:t> of </a:t>
                      </a:r>
                      <a:r>
                        <a:rPr lang="en-CA" sz="1200" dirty="0">
                          <a:latin typeface="Roboto" pitchFamily="2" charset="0"/>
                          <a:ea typeface="Roboto" pitchFamily="2" charset="0"/>
                        </a:rPr>
                        <a:t>CAD Dollars</a:t>
                      </a:r>
                    </a:p>
                  </a:txBody>
                  <a:tcPr marL="216000" marR="216000" marT="45710" marB="45710" anchor="ctr"/>
                </a:tc>
                <a:tc>
                  <a:txBody>
                    <a:bodyPr/>
                    <a:lstStyle/>
                    <a:p>
                      <a:pPr algn="r"/>
                      <a:r>
                        <a:rPr lang="en-CA" sz="1400" b="1" kern="1200" dirty="0">
                          <a:solidFill>
                            <a:srgbClr val="124D75"/>
                          </a:solidFill>
                          <a:latin typeface="Roboto" panose="02000000000000000000" pitchFamily="2" charset="0"/>
                          <a:ea typeface="Roboto" panose="02000000000000000000" pitchFamily="2" charset="0"/>
                          <a:cs typeface="+mn-cs"/>
                        </a:rPr>
                        <a:t>Q4 A</a:t>
                      </a:r>
                    </a:p>
                    <a:p>
                      <a:pPr algn="r"/>
                      <a:r>
                        <a:rPr lang="en-CA" sz="1400" b="1" kern="1200" dirty="0">
                          <a:solidFill>
                            <a:srgbClr val="124D75"/>
                          </a:solidFill>
                          <a:latin typeface="Roboto" panose="02000000000000000000" pitchFamily="2" charset="0"/>
                          <a:ea typeface="Roboto" panose="02000000000000000000" pitchFamily="2" charset="0"/>
                          <a:cs typeface="+mn-cs"/>
                        </a:rPr>
                        <a:t>2019</a:t>
                      </a:r>
                    </a:p>
                  </a:txBody>
                  <a:tcPr marL="216000" marR="216000" marT="45710" marB="45710"/>
                </a:tc>
                <a:tc>
                  <a:txBody>
                    <a:bodyPr/>
                    <a:lstStyle/>
                    <a:p>
                      <a:pPr algn="r"/>
                      <a:r>
                        <a:rPr lang="en-CA" sz="1400" b="1" kern="1200" dirty="0">
                          <a:solidFill>
                            <a:schemeClr val="tx1"/>
                          </a:solidFill>
                          <a:latin typeface="Roboto" panose="02000000000000000000" pitchFamily="2" charset="0"/>
                          <a:ea typeface="Roboto" panose="02000000000000000000" pitchFamily="2" charset="0"/>
                          <a:cs typeface="+mn-cs"/>
                        </a:rPr>
                        <a:t>Q3 A</a:t>
                      </a:r>
                    </a:p>
                    <a:p>
                      <a:pPr algn="r"/>
                      <a:r>
                        <a:rPr lang="en-CA" sz="1400" b="1" kern="1200" dirty="0">
                          <a:solidFill>
                            <a:schemeClr val="tx1"/>
                          </a:solidFill>
                          <a:latin typeface="Roboto" panose="02000000000000000000" pitchFamily="2" charset="0"/>
                          <a:ea typeface="Roboto" panose="02000000000000000000" pitchFamily="2" charset="0"/>
                          <a:cs typeface="+mn-cs"/>
                        </a:rPr>
                        <a:t>2019</a:t>
                      </a:r>
                    </a:p>
                  </a:txBody>
                  <a:tcPr marL="216000" marR="216000" marT="45710" marB="45710"/>
                </a:tc>
                <a:tc>
                  <a:txBody>
                    <a:bodyPr/>
                    <a:lstStyle/>
                    <a:p>
                      <a:pPr algn="r"/>
                      <a:r>
                        <a:rPr lang="en-CA" sz="1400" b="1" kern="1200" dirty="0">
                          <a:solidFill>
                            <a:schemeClr val="tx1"/>
                          </a:solidFill>
                          <a:latin typeface="Roboto" panose="02000000000000000000" pitchFamily="2" charset="0"/>
                          <a:ea typeface="Roboto" panose="02000000000000000000" pitchFamily="2" charset="0"/>
                          <a:cs typeface="+mn-cs"/>
                        </a:rPr>
                        <a:t>Q2 A</a:t>
                      </a:r>
                    </a:p>
                    <a:p>
                      <a:pPr algn="r"/>
                      <a:r>
                        <a:rPr lang="en-CA" sz="1400" b="1" kern="1200" dirty="0">
                          <a:solidFill>
                            <a:schemeClr val="tx1"/>
                          </a:solidFill>
                          <a:latin typeface="Roboto" panose="02000000000000000000" pitchFamily="2" charset="0"/>
                          <a:ea typeface="Roboto" panose="02000000000000000000" pitchFamily="2" charset="0"/>
                          <a:cs typeface="+mn-cs"/>
                        </a:rPr>
                        <a:t>2019</a:t>
                      </a:r>
                    </a:p>
                  </a:txBody>
                  <a:tcPr marL="216000" marR="216000" marT="45710" marB="45710"/>
                </a:tc>
                <a:tc>
                  <a:txBody>
                    <a:bodyPr/>
                    <a:lstStyle/>
                    <a:p>
                      <a:pPr algn="r"/>
                      <a:r>
                        <a:rPr lang="en-CA" sz="1400" b="1" dirty="0">
                          <a:solidFill>
                            <a:schemeClr val="tx1"/>
                          </a:solidFill>
                          <a:latin typeface="Roboto" pitchFamily="2" charset="0"/>
                          <a:ea typeface="Roboto" pitchFamily="2" charset="0"/>
                        </a:rPr>
                        <a:t>Q1 A</a:t>
                      </a:r>
                    </a:p>
                    <a:p>
                      <a:pPr algn="r"/>
                      <a:r>
                        <a:rPr lang="en-CA" sz="1400" b="1" dirty="0">
                          <a:solidFill>
                            <a:schemeClr val="tx1"/>
                          </a:solidFill>
                          <a:latin typeface="Roboto" pitchFamily="2" charset="0"/>
                          <a:ea typeface="Roboto" pitchFamily="2" charset="0"/>
                        </a:rPr>
                        <a:t>2019</a:t>
                      </a:r>
                    </a:p>
                  </a:txBody>
                  <a:tcPr marL="216000" marR="216000" marT="45710" marB="45710"/>
                </a:tc>
                <a:tc>
                  <a:txBody>
                    <a:bodyPr/>
                    <a:lstStyle/>
                    <a:p>
                      <a:pPr algn="r"/>
                      <a:r>
                        <a:rPr lang="en-CA" sz="1400" b="1" dirty="0">
                          <a:solidFill>
                            <a:schemeClr val="tx1"/>
                          </a:solidFill>
                          <a:latin typeface="Roboto" pitchFamily="2" charset="0"/>
                          <a:ea typeface="Roboto" pitchFamily="2" charset="0"/>
                        </a:rPr>
                        <a:t>Q4 A </a:t>
                      </a:r>
                    </a:p>
                    <a:p>
                      <a:pPr algn="r"/>
                      <a:r>
                        <a:rPr lang="en-CA" sz="1400" b="1" dirty="0">
                          <a:solidFill>
                            <a:schemeClr val="tx1"/>
                          </a:solidFill>
                          <a:latin typeface="Roboto" pitchFamily="2" charset="0"/>
                          <a:ea typeface="Roboto" pitchFamily="2" charset="0"/>
                        </a:rPr>
                        <a:t>2018</a:t>
                      </a:r>
                    </a:p>
                  </a:txBody>
                  <a:tcPr marL="216000" marR="216000" marT="45710" marB="45710"/>
                </a:tc>
                <a:tc>
                  <a:txBody>
                    <a:bodyPr/>
                    <a:lstStyle/>
                    <a:p>
                      <a:pPr algn="r"/>
                      <a:r>
                        <a:rPr lang="en-CA" sz="1400" b="1" dirty="0">
                          <a:solidFill>
                            <a:schemeClr val="tx1"/>
                          </a:solidFill>
                          <a:latin typeface="Roboto" pitchFamily="2" charset="0"/>
                          <a:ea typeface="Roboto" pitchFamily="2" charset="0"/>
                        </a:rPr>
                        <a:t>Q3 A</a:t>
                      </a:r>
                    </a:p>
                    <a:p>
                      <a:pPr algn="r"/>
                      <a:r>
                        <a:rPr lang="en-CA" sz="1400" b="1" dirty="0">
                          <a:solidFill>
                            <a:schemeClr val="tx1"/>
                          </a:solidFill>
                          <a:latin typeface="Roboto" pitchFamily="2" charset="0"/>
                          <a:ea typeface="Roboto" pitchFamily="2" charset="0"/>
                        </a:rPr>
                        <a:t>2018</a:t>
                      </a:r>
                    </a:p>
                  </a:txBody>
                  <a:tcPr marL="216000" marR="216000" marT="45710" marB="45710"/>
                </a:tc>
                <a:extLst>
                  <a:ext uri="{0D108BD9-81ED-4DB2-BD59-A6C34878D82A}">
                    <a16:rowId xmlns:a16="http://schemas.microsoft.com/office/drawing/2014/main" val="10000"/>
                  </a:ext>
                </a:extLst>
              </a:tr>
              <a:tr h="603241">
                <a:tc>
                  <a:txBody>
                    <a:bodyPr/>
                    <a:lstStyle/>
                    <a:p>
                      <a:r>
                        <a:rPr lang="en-US" sz="1400" dirty="0">
                          <a:latin typeface="Roboto" panose="02000000000000000000" pitchFamily="2" charset="0"/>
                          <a:ea typeface="Roboto" panose="02000000000000000000" pitchFamily="2" charset="0"/>
                        </a:rPr>
                        <a:t>Application Software</a:t>
                      </a:r>
                      <a:endParaRPr lang="en-US" sz="1400" b="0" dirty="0">
                        <a:solidFill>
                          <a:srgbClr val="124D75"/>
                        </a:solidFill>
                        <a:latin typeface="Roboto" panose="02000000000000000000" pitchFamily="2" charset="0"/>
                        <a:ea typeface="Roboto" panose="02000000000000000000" pitchFamily="2" charset="0"/>
                      </a:endParaRPr>
                    </a:p>
                  </a:txBody>
                  <a:tcPr marL="216000" marR="216000" marT="45710" marB="45710" anchor="ctr"/>
                </a:tc>
                <a:tc>
                  <a:txBody>
                    <a:bodyPr/>
                    <a:lstStyle/>
                    <a:p>
                      <a:pPr algn="r"/>
                      <a:r>
                        <a:rPr lang="en-CA" sz="1400" b="0" dirty="0">
                          <a:solidFill>
                            <a:srgbClr val="124D75"/>
                          </a:solidFill>
                          <a:latin typeface="Roboto" panose="02000000000000000000" pitchFamily="2" charset="0"/>
                          <a:ea typeface="Roboto" panose="02000000000000000000" pitchFamily="2" charset="0"/>
                        </a:rPr>
                        <a:t>1,202</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1,182</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1,196</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1,186</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1,169</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1,193</a:t>
                      </a:r>
                    </a:p>
                  </a:txBody>
                  <a:tcPr marL="216000" marR="216000" marT="45710" marB="45710" anchor="ctr"/>
                </a:tc>
                <a:extLst>
                  <a:ext uri="{0D108BD9-81ED-4DB2-BD59-A6C34878D82A}">
                    <a16:rowId xmlns:a16="http://schemas.microsoft.com/office/drawing/2014/main" val="10001"/>
                  </a:ext>
                </a:extLst>
              </a:tr>
              <a:tr h="592990">
                <a:tc>
                  <a:txBody>
                    <a:bodyPr/>
                    <a:lstStyle/>
                    <a:p>
                      <a:r>
                        <a:rPr lang="en-US" sz="1400" dirty="0">
                          <a:latin typeface="Roboto" panose="02000000000000000000" pitchFamily="2" charset="0"/>
                          <a:ea typeface="Roboto" panose="02000000000000000000" pitchFamily="2" charset="0"/>
                        </a:rPr>
                        <a:t>Technology as a Service</a:t>
                      </a:r>
                      <a:endParaRPr lang="en-US" sz="1400" b="0" dirty="0">
                        <a:solidFill>
                          <a:srgbClr val="124D75"/>
                        </a:solidFill>
                        <a:latin typeface="Roboto" panose="02000000000000000000" pitchFamily="2" charset="0"/>
                        <a:ea typeface="Roboto" panose="02000000000000000000" pitchFamily="2" charset="0"/>
                      </a:endParaRPr>
                    </a:p>
                  </a:txBody>
                  <a:tcPr marL="216000" marR="216000" marT="45710" marB="45710" anchor="ctr"/>
                </a:tc>
                <a:tc>
                  <a:txBody>
                    <a:bodyPr/>
                    <a:lstStyle/>
                    <a:p>
                      <a:pPr algn="r"/>
                      <a:r>
                        <a:rPr lang="en-CA" sz="1400" b="0" dirty="0">
                          <a:solidFill>
                            <a:srgbClr val="124D75"/>
                          </a:solidFill>
                          <a:latin typeface="Roboto" panose="02000000000000000000" pitchFamily="2" charset="0"/>
                          <a:ea typeface="Roboto" panose="02000000000000000000" pitchFamily="2" charset="0"/>
                        </a:rPr>
                        <a:t>353</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322</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311</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307</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329</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288</a:t>
                      </a:r>
                    </a:p>
                  </a:txBody>
                  <a:tcPr marL="216000" marR="216000" marT="45710" marB="45710" anchor="ctr"/>
                </a:tc>
                <a:extLst>
                  <a:ext uri="{0D108BD9-81ED-4DB2-BD59-A6C34878D82A}">
                    <a16:rowId xmlns:a16="http://schemas.microsoft.com/office/drawing/2014/main" val="10003"/>
                  </a:ext>
                </a:extLst>
              </a:tr>
              <a:tr h="592990">
                <a:tc>
                  <a:txBody>
                    <a:bodyPr/>
                    <a:lstStyle/>
                    <a:p>
                      <a:r>
                        <a:rPr lang="en-US" sz="1400" dirty="0">
                          <a:latin typeface="Roboto" panose="02000000000000000000" pitchFamily="2" charset="0"/>
                          <a:ea typeface="Roboto" panose="02000000000000000000" pitchFamily="2" charset="0"/>
                        </a:rPr>
                        <a:t>Other Services</a:t>
                      </a:r>
                      <a:endParaRPr lang="en-US" sz="1400" b="0" dirty="0">
                        <a:solidFill>
                          <a:srgbClr val="124D75"/>
                        </a:solidFill>
                        <a:latin typeface="Roboto" panose="02000000000000000000" pitchFamily="2" charset="0"/>
                        <a:ea typeface="Roboto" panose="02000000000000000000" pitchFamily="2" charset="0"/>
                      </a:endParaRPr>
                    </a:p>
                  </a:txBody>
                  <a:tcPr marL="216000" marR="216000" marT="45710" marB="45710" anchor="ctr"/>
                </a:tc>
                <a:tc>
                  <a:txBody>
                    <a:bodyPr/>
                    <a:lstStyle/>
                    <a:p>
                      <a:pPr algn="r"/>
                      <a:r>
                        <a:rPr lang="en-CA" sz="1400" b="0" dirty="0">
                          <a:solidFill>
                            <a:srgbClr val="124D75"/>
                          </a:solidFill>
                          <a:latin typeface="Roboto" panose="02000000000000000000" pitchFamily="2" charset="0"/>
                          <a:ea typeface="Roboto" panose="02000000000000000000" pitchFamily="2" charset="0"/>
                        </a:rPr>
                        <a:t>956</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632</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103</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83</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130</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203</a:t>
                      </a:r>
                    </a:p>
                  </a:txBody>
                  <a:tcPr marL="216000" marR="216000" marT="45710" marB="45710" anchor="ctr"/>
                </a:tc>
                <a:extLst>
                  <a:ext uri="{0D108BD9-81ED-4DB2-BD59-A6C34878D82A}">
                    <a16:rowId xmlns:a16="http://schemas.microsoft.com/office/drawing/2014/main" val="10004"/>
                  </a:ext>
                </a:extLst>
              </a:tr>
              <a:tr h="592990">
                <a:tc>
                  <a:txBody>
                    <a:bodyPr/>
                    <a:lstStyle/>
                    <a:p>
                      <a:r>
                        <a:rPr lang="en-US" sz="1400" b="1" dirty="0">
                          <a:latin typeface="Roboto" panose="02000000000000000000" pitchFamily="2" charset="0"/>
                          <a:ea typeface="Roboto" panose="02000000000000000000" pitchFamily="2" charset="0"/>
                        </a:rPr>
                        <a:t>Total</a:t>
                      </a:r>
                      <a:endParaRPr lang="en-US" sz="1400" b="1" dirty="0">
                        <a:solidFill>
                          <a:srgbClr val="124D75"/>
                        </a:solidFill>
                        <a:latin typeface="Roboto" panose="02000000000000000000" pitchFamily="2" charset="0"/>
                        <a:ea typeface="Roboto" panose="02000000000000000000" pitchFamily="2" charset="0"/>
                      </a:endParaRPr>
                    </a:p>
                  </a:txBody>
                  <a:tcPr marL="216000" marR="216000" marT="45710" marB="45710" anchor="ctr"/>
                </a:tc>
                <a:tc>
                  <a:txBody>
                    <a:bodyPr/>
                    <a:lstStyle/>
                    <a:p>
                      <a:pPr algn="r"/>
                      <a:r>
                        <a:rPr lang="en-CA" sz="1400" b="1" dirty="0">
                          <a:solidFill>
                            <a:srgbClr val="124D75"/>
                          </a:solidFill>
                          <a:latin typeface="Roboto" panose="02000000000000000000" pitchFamily="2" charset="0"/>
                          <a:ea typeface="Roboto" panose="02000000000000000000" pitchFamily="2" charset="0"/>
                        </a:rPr>
                        <a:t>2,511</a:t>
                      </a:r>
                    </a:p>
                  </a:txBody>
                  <a:tcPr marL="216000" marR="216000" marT="45710" marB="45710" anchor="ctr"/>
                </a:tc>
                <a:tc>
                  <a:txBody>
                    <a:bodyPr/>
                    <a:lstStyle/>
                    <a:p>
                      <a:pPr algn="r"/>
                      <a:r>
                        <a:rPr lang="en-CA" sz="1400" b="1" dirty="0">
                          <a:solidFill>
                            <a:schemeClr val="tx1"/>
                          </a:solidFill>
                          <a:latin typeface="Roboto" panose="02000000000000000000" pitchFamily="2" charset="0"/>
                          <a:ea typeface="Roboto" panose="02000000000000000000" pitchFamily="2" charset="0"/>
                        </a:rPr>
                        <a:t>2,136</a:t>
                      </a:r>
                    </a:p>
                  </a:txBody>
                  <a:tcPr marL="216000" marR="216000" marT="45710" marB="45710" anchor="ctr"/>
                </a:tc>
                <a:tc>
                  <a:txBody>
                    <a:bodyPr/>
                    <a:lstStyle/>
                    <a:p>
                      <a:pPr algn="r"/>
                      <a:r>
                        <a:rPr lang="en-CA" sz="1400" b="1" dirty="0">
                          <a:solidFill>
                            <a:schemeClr val="tx1"/>
                          </a:solidFill>
                          <a:latin typeface="Roboto" panose="02000000000000000000" pitchFamily="2" charset="0"/>
                          <a:ea typeface="Roboto" panose="02000000000000000000" pitchFamily="2" charset="0"/>
                        </a:rPr>
                        <a:t>1,610</a:t>
                      </a:r>
                    </a:p>
                  </a:txBody>
                  <a:tcPr marL="216000" marR="216000" marT="45710" marB="45710" anchor="ctr"/>
                </a:tc>
                <a:tc>
                  <a:txBody>
                    <a:bodyPr/>
                    <a:lstStyle/>
                    <a:p>
                      <a:pPr algn="r"/>
                      <a:r>
                        <a:rPr lang="en-CA" sz="1400" b="1" dirty="0">
                          <a:solidFill>
                            <a:schemeClr val="tx1"/>
                          </a:solidFill>
                          <a:latin typeface="Roboto" panose="02000000000000000000" pitchFamily="2" charset="0"/>
                          <a:ea typeface="Roboto" panose="02000000000000000000" pitchFamily="2" charset="0"/>
                        </a:rPr>
                        <a:t>1,576</a:t>
                      </a:r>
                    </a:p>
                  </a:txBody>
                  <a:tcPr marL="216000" marR="216000" marT="45710" marB="45710" anchor="ctr"/>
                </a:tc>
                <a:tc>
                  <a:txBody>
                    <a:bodyPr/>
                    <a:lstStyle/>
                    <a:p>
                      <a:pPr algn="r"/>
                      <a:r>
                        <a:rPr lang="en-CA" sz="1400" b="1" dirty="0">
                          <a:solidFill>
                            <a:schemeClr val="tx1"/>
                          </a:solidFill>
                          <a:latin typeface="Roboto" panose="02000000000000000000" pitchFamily="2" charset="0"/>
                          <a:ea typeface="Roboto" panose="02000000000000000000" pitchFamily="2" charset="0"/>
                        </a:rPr>
                        <a:t>1,628</a:t>
                      </a:r>
                    </a:p>
                  </a:txBody>
                  <a:tcPr marL="216000" marR="216000" marT="45710" marB="45710" anchor="ctr"/>
                </a:tc>
                <a:tc>
                  <a:txBody>
                    <a:bodyPr/>
                    <a:lstStyle/>
                    <a:p>
                      <a:pPr algn="r"/>
                      <a:r>
                        <a:rPr lang="en-CA" sz="1400" b="1" dirty="0">
                          <a:solidFill>
                            <a:schemeClr val="tx1"/>
                          </a:solidFill>
                          <a:latin typeface="Roboto" panose="02000000000000000000" pitchFamily="2" charset="0"/>
                          <a:ea typeface="Roboto" panose="02000000000000000000" pitchFamily="2" charset="0"/>
                        </a:rPr>
                        <a:t>1,684</a:t>
                      </a:r>
                    </a:p>
                  </a:txBody>
                  <a:tcPr marL="216000" marR="216000" marT="45710" marB="45710" anchor="ct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65AB01E8-EA6B-0B4A-96C2-677306C21CE6}"/>
              </a:ext>
            </a:extLst>
          </p:cNvPr>
          <p:cNvSpPr>
            <a:spLocks noGrp="1"/>
          </p:cNvSpPr>
          <p:nvPr>
            <p:ph type="sldNum" sz="quarter" idx="12"/>
          </p:nvPr>
        </p:nvSpPr>
        <p:spPr/>
        <p:txBody>
          <a:bodyPr/>
          <a:lstStyle/>
          <a:p>
            <a:fld id="{1B7F8142-A9DB-5646-BA3F-02A4FCFC50E9}" type="slidenum">
              <a:rPr lang="en-US"/>
              <a:pPr/>
              <a:t>14</a:t>
            </a:fld>
            <a:endParaRPr lang="en-US" dirty="0"/>
          </a:p>
        </p:txBody>
      </p:sp>
      <p:sp>
        <p:nvSpPr>
          <p:cNvPr id="4" name="Title 3">
            <a:extLst>
              <a:ext uri="{FF2B5EF4-FFF2-40B4-BE49-F238E27FC236}">
                <a16:creationId xmlns:a16="http://schemas.microsoft.com/office/drawing/2014/main" id="{74C7FEF1-C3E7-9642-85CC-C45A79D135A1}"/>
              </a:ext>
            </a:extLst>
          </p:cNvPr>
          <p:cNvSpPr>
            <a:spLocks noGrp="1"/>
          </p:cNvSpPr>
          <p:nvPr>
            <p:ph type="title"/>
          </p:nvPr>
        </p:nvSpPr>
        <p:spPr/>
        <p:txBody>
          <a:bodyPr/>
          <a:lstStyle/>
          <a:p>
            <a:r>
              <a:rPr lang="en-US" dirty="0"/>
              <a:t>Subscription Revenue and Services</a:t>
            </a:r>
          </a:p>
        </p:txBody>
      </p:sp>
    </p:spTree>
    <p:extLst>
      <p:ext uri="{BB962C8B-B14F-4D97-AF65-F5344CB8AC3E}">
        <p14:creationId xmlns:p14="http://schemas.microsoft.com/office/powerpoint/2010/main" val="3253105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E2823EBC-CEB2-F84B-B070-FF6502D2518E}"/>
              </a:ext>
            </a:extLst>
          </p:cNvPr>
          <p:cNvGraphicFramePr>
            <a:graphicFrameLocks noGrp="1"/>
          </p:cNvGraphicFramePr>
          <p:nvPr>
            <p:ph idx="1"/>
            <p:extLst>
              <p:ext uri="{D42A27DB-BD31-4B8C-83A1-F6EECF244321}">
                <p14:modId xmlns:p14="http://schemas.microsoft.com/office/powerpoint/2010/main" val="3480770381"/>
              </p:ext>
            </p:extLst>
          </p:nvPr>
        </p:nvGraphicFramePr>
        <p:xfrm>
          <a:off x="458887" y="1974100"/>
          <a:ext cx="11268057" cy="3330906"/>
        </p:xfrm>
        <a:graphic>
          <a:graphicData uri="http://schemas.openxmlformats.org/drawingml/2006/table">
            <a:tbl>
              <a:tblPr firstRow="1" bandRow="1">
                <a:tableStyleId>{9D7B26C5-4107-4FEC-AEDC-1716B250A1EF}</a:tableStyleId>
              </a:tblPr>
              <a:tblGrid>
                <a:gridCol w="3931059">
                  <a:extLst>
                    <a:ext uri="{9D8B030D-6E8A-4147-A177-3AD203B41FA5}">
                      <a16:colId xmlns:a16="http://schemas.microsoft.com/office/drawing/2014/main" val="20000"/>
                    </a:ext>
                  </a:extLst>
                </a:gridCol>
                <a:gridCol w="1222833">
                  <a:extLst>
                    <a:ext uri="{9D8B030D-6E8A-4147-A177-3AD203B41FA5}">
                      <a16:colId xmlns:a16="http://schemas.microsoft.com/office/drawing/2014/main" val="3596334446"/>
                    </a:ext>
                  </a:extLst>
                </a:gridCol>
                <a:gridCol w="1222833">
                  <a:extLst>
                    <a:ext uri="{9D8B030D-6E8A-4147-A177-3AD203B41FA5}">
                      <a16:colId xmlns:a16="http://schemas.microsoft.com/office/drawing/2014/main" val="542896943"/>
                    </a:ext>
                  </a:extLst>
                </a:gridCol>
                <a:gridCol w="1222833">
                  <a:extLst>
                    <a:ext uri="{9D8B030D-6E8A-4147-A177-3AD203B41FA5}">
                      <a16:colId xmlns:a16="http://schemas.microsoft.com/office/drawing/2014/main" val="1233196388"/>
                    </a:ext>
                  </a:extLst>
                </a:gridCol>
                <a:gridCol w="1222833">
                  <a:extLst>
                    <a:ext uri="{9D8B030D-6E8A-4147-A177-3AD203B41FA5}">
                      <a16:colId xmlns:a16="http://schemas.microsoft.com/office/drawing/2014/main" val="3095991864"/>
                    </a:ext>
                  </a:extLst>
                </a:gridCol>
                <a:gridCol w="1222833">
                  <a:extLst>
                    <a:ext uri="{9D8B030D-6E8A-4147-A177-3AD203B41FA5}">
                      <a16:colId xmlns:a16="http://schemas.microsoft.com/office/drawing/2014/main" val="3236116890"/>
                    </a:ext>
                  </a:extLst>
                </a:gridCol>
                <a:gridCol w="1222833">
                  <a:extLst>
                    <a:ext uri="{9D8B030D-6E8A-4147-A177-3AD203B41FA5}">
                      <a16:colId xmlns:a16="http://schemas.microsoft.com/office/drawing/2014/main" val="3391239193"/>
                    </a:ext>
                  </a:extLst>
                </a:gridCol>
              </a:tblGrid>
              <a:tr h="565538">
                <a:tc>
                  <a:txBody>
                    <a:bodyPr/>
                    <a:lstStyle/>
                    <a:p>
                      <a:r>
                        <a:rPr lang="en-CA" sz="1200" dirty="0">
                          <a:latin typeface="Roboto" panose="02000000000000000000" pitchFamily="2" charset="0"/>
                          <a:ea typeface="Roboto" panose="02000000000000000000" pitchFamily="2" charset="0"/>
                        </a:rPr>
                        <a:t>In 000s</a:t>
                      </a:r>
                      <a:r>
                        <a:rPr lang="en-CA" sz="1200" baseline="0" dirty="0">
                          <a:latin typeface="Roboto" panose="02000000000000000000" pitchFamily="2" charset="0"/>
                          <a:ea typeface="Roboto" panose="02000000000000000000" pitchFamily="2" charset="0"/>
                        </a:rPr>
                        <a:t> of </a:t>
                      </a:r>
                      <a:r>
                        <a:rPr lang="en-CA" sz="1200" dirty="0">
                          <a:latin typeface="Roboto" pitchFamily="2" charset="0"/>
                          <a:ea typeface="Roboto" pitchFamily="2" charset="0"/>
                        </a:rPr>
                        <a:t>CAD Dollars</a:t>
                      </a:r>
                    </a:p>
                  </a:txBody>
                  <a:tcPr marL="216000" marR="216000" marT="45710" marB="45710" anchor="ctr"/>
                </a:tc>
                <a:tc>
                  <a:txBody>
                    <a:bodyPr/>
                    <a:lstStyle/>
                    <a:p>
                      <a:pPr algn="r"/>
                      <a:r>
                        <a:rPr lang="en-CA" sz="1400" b="1" dirty="0">
                          <a:solidFill>
                            <a:srgbClr val="124D75"/>
                          </a:solidFill>
                          <a:latin typeface="Roboto" pitchFamily="2" charset="0"/>
                          <a:ea typeface="Roboto" pitchFamily="2" charset="0"/>
                        </a:rPr>
                        <a:t>Q4 A</a:t>
                      </a:r>
                    </a:p>
                    <a:p>
                      <a:pPr algn="r"/>
                      <a:r>
                        <a:rPr lang="en-CA" sz="1400" b="1" dirty="0">
                          <a:solidFill>
                            <a:srgbClr val="124D75"/>
                          </a:solidFill>
                          <a:latin typeface="Roboto" pitchFamily="2" charset="0"/>
                          <a:ea typeface="Roboto" pitchFamily="2" charset="0"/>
                        </a:rPr>
                        <a:t>2019</a:t>
                      </a:r>
                    </a:p>
                  </a:txBody>
                  <a:tcPr marL="216000" marR="216000" marT="45710" marB="45710"/>
                </a:tc>
                <a:tc>
                  <a:txBody>
                    <a:bodyPr/>
                    <a:lstStyle/>
                    <a:p>
                      <a:pPr algn="r"/>
                      <a:r>
                        <a:rPr lang="en-CA" sz="1400" b="1" dirty="0">
                          <a:solidFill>
                            <a:schemeClr val="tx1"/>
                          </a:solidFill>
                          <a:latin typeface="Roboto" pitchFamily="2" charset="0"/>
                          <a:ea typeface="Roboto" pitchFamily="2" charset="0"/>
                        </a:rPr>
                        <a:t>Q3 A</a:t>
                      </a:r>
                    </a:p>
                    <a:p>
                      <a:pPr algn="r"/>
                      <a:r>
                        <a:rPr lang="en-CA" sz="1400" b="1" dirty="0">
                          <a:solidFill>
                            <a:schemeClr val="tx1"/>
                          </a:solidFill>
                          <a:latin typeface="Roboto" pitchFamily="2" charset="0"/>
                          <a:ea typeface="Roboto" pitchFamily="2" charset="0"/>
                        </a:rPr>
                        <a:t>2019</a:t>
                      </a:r>
                    </a:p>
                  </a:txBody>
                  <a:tcPr marL="216000" marR="216000" marT="45710" marB="45710"/>
                </a:tc>
                <a:tc>
                  <a:txBody>
                    <a:bodyPr/>
                    <a:lstStyle/>
                    <a:p>
                      <a:pPr algn="r"/>
                      <a:r>
                        <a:rPr lang="en-CA" sz="1400" b="1" dirty="0">
                          <a:solidFill>
                            <a:schemeClr val="tx1"/>
                          </a:solidFill>
                          <a:latin typeface="Roboto" pitchFamily="2" charset="0"/>
                          <a:ea typeface="Roboto" pitchFamily="2" charset="0"/>
                        </a:rPr>
                        <a:t>Q2 A</a:t>
                      </a:r>
                    </a:p>
                    <a:p>
                      <a:pPr algn="r"/>
                      <a:r>
                        <a:rPr lang="en-CA" sz="1400" b="1" dirty="0">
                          <a:solidFill>
                            <a:schemeClr val="tx1"/>
                          </a:solidFill>
                          <a:latin typeface="Roboto" pitchFamily="2" charset="0"/>
                          <a:ea typeface="Roboto" pitchFamily="2" charset="0"/>
                        </a:rPr>
                        <a:t>2019</a:t>
                      </a:r>
                    </a:p>
                  </a:txBody>
                  <a:tcPr marL="216000" marR="216000" marT="45710" marB="45710"/>
                </a:tc>
                <a:tc>
                  <a:txBody>
                    <a:bodyPr/>
                    <a:lstStyle/>
                    <a:p>
                      <a:pPr algn="r"/>
                      <a:r>
                        <a:rPr lang="en-CA" sz="1400" b="1" dirty="0">
                          <a:solidFill>
                            <a:schemeClr val="tx1"/>
                          </a:solidFill>
                          <a:latin typeface="Roboto" pitchFamily="2" charset="0"/>
                          <a:ea typeface="Roboto" pitchFamily="2" charset="0"/>
                        </a:rPr>
                        <a:t>Q1 A</a:t>
                      </a:r>
                    </a:p>
                    <a:p>
                      <a:pPr algn="r"/>
                      <a:r>
                        <a:rPr lang="en-CA" sz="1400" b="1" dirty="0">
                          <a:solidFill>
                            <a:schemeClr val="tx1"/>
                          </a:solidFill>
                          <a:latin typeface="Roboto" pitchFamily="2" charset="0"/>
                          <a:ea typeface="Roboto" pitchFamily="2" charset="0"/>
                        </a:rPr>
                        <a:t>2019</a:t>
                      </a:r>
                    </a:p>
                  </a:txBody>
                  <a:tcPr marL="216000" marR="216000" marT="45710" marB="45710"/>
                </a:tc>
                <a:tc>
                  <a:txBody>
                    <a:bodyPr/>
                    <a:lstStyle/>
                    <a:p>
                      <a:pPr algn="r"/>
                      <a:r>
                        <a:rPr lang="en-CA" sz="1400" b="1" dirty="0">
                          <a:solidFill>
                            <a:schemeClr val="tx1"/>
                          </a:solidFill>
                          <a:latin typeface="Roboto" pitchFamily="2" charset="0"/>
                          <a:ea typeface="Roboto" pitchFamily="2" charset="0"/>
                        </a:rPr>
                        <a:t>Q4 A </a:t>
                      </a:r>
                    </a:p>
                    <a:p>
                      <a:pPr algn="r"/>
                      <a:r>
                        <a:rPr lang="en-CA" sz="1400" b="1" dirty="0">
                          <a:solidFill>
                            <a:schemeClr val="tx1"/>
                          </a:solidFill>
                          <a:latin typeface="Roboto" pitchFamily="2" charset="0"/>
                          <a:ea typeface="Roboto" pitchFamily="2" charset="0"/>
                        </a:rPr>
                        <a:t>2018</a:t>
                      </a:r>
                    </a:p>
                  </a:txBody>
                  <a:tcPr marL="216000" marR="216000" marT="45710" marB="45710"/>
                </a:tc>
                <a:tc>
                  <a:txBody>
                    <a:bodyPr/>
                    <a:lstStyle/>
                    <a:p>
                      <a:pPr algn="r"/>
                      <a:r>
                        <a:rPr lang="en-CA" sz="1400" b="1" dirty="0">
                          <a:solidFill>
                            <a:schemeClr val="tx1"/>
                          </a:solidFill>
                          <a:latin typeface="Roboto" pitchFamily="2" charset="0"/>
                          <a:ea typeface="Roboto" pitchFamily="2" charset="0"/>
                        </a:rPr>
                        <a:t>Q3 A</a:t>
                      </a:r>
                    </a:p>
                    <a:p>
                      <a:pPr algn="r"/>
                      <a:r>
                        <a:rPr lang="en-CA" sz="1400" b="1" dirty="0">
                          <a:solidFill>
                            <a:schemeClr val="tx1"/>
                          </a:solidFill>
                          <a:latin typeface="Roboto" pitchFamily="2" charset="0"/>
                          <a:ea typeface="Roboto" pitchFamily="2" charset="0"/>
                        </a:rPr>
                        <a:t>2018</a:t>
                      </a:r>
                    </a:p>
                  </a:txBody>
                  <a:tcPr marL="216000" marR="216000" marT="45710" marB="45710"/>
                </a:tc>
                <a:extLst>
                  <a:ext uri="{0D108BD9-81ED-4DB2-BD59-A6C34878D82A}">
                    <a16:rowId xmlns:a16="http://schemas.microsoft.com/office/drawing/2014/main" val="10000"/>
                  </a:ext>
                </a:extLst>
              </a:tr>
              <a:tr h="700267">
                <a:tc>
                  <a:txBody>
                    <a:bodyPr/>
                    <a:lstStyle/>
                    <a:p>
                      <a:r>
                        <a:rPr lang="en-US" sz="1400" b="0" dirty="0">
                          <a:solidFill>
                            <a:schemeClr val="tx1"/>
                          </a:solidFill>
                          <a:latin typeface="Roboto" panose="02000000000000000000" pitchFamily="2" charset="0"/>
                          <a:ea typeface="Roboto" panose="02000000000000000000" pitchFamily="2" charset="0"/>
                        </a:rPr>
                        <a:t>General and Administration</a:t>
                      </a:r>
                    </a:p>
                  </a:txBody>
                  <a:tcPr marL="216000" marR="216000" marT="45710" marB="45710" anchor="ctr"/>
                </a:tc>
                <a:tc>
                  <a:txBody>
                    <a:bodyPr/>
                    <a:lstStyle/>
                    <a:p>
                      <a:pPr marL="0" algn="r" defTabSz="914400" rtl="0" eaLnBrk="1" latinLnBrk="0" hangingPunct="1"/>
                      <a:r>
                        <a:rPr lang="en-CA" sz="1400" b="0" kern="1200" dirty="0">
                          <a:solidFill>
                            <a:srgbClr val="124D75"/>
                          </a:solidFill>
                          <a:latin typeface="Roboto" pitchFamily="2" charset="0"/>
                          <a:ea typeface="Roboto" pitchFamily="2" charset="0"/>
                          <a:cs typeface="+mn-cs"/>
                        </a:rPr>
                        <a:t>1,133</a:t>
                      </a:r>
                    </a:p>
                  </a:txBody>
                  <a:tcPr marL="216000" marR="216000" marT="45710" marB="45710" anchor="ctr"/>
                </a:tc>
                <a:tc>
                  <a:txBody>
                    <a:bodyPr/>
                    <a:lstStyle/>
                    <a:p>
                      <a:pPr marL="0" algn="r" defTabSz="914400" rtl="0" eaLnBrk="1" latinLnBrk="0" hangingPunct="1"/>
                      <a:r>
                        <a:rPr lang="en-CA" sz="1400" b="0" kern="1200" dirty="0">
                          <a:solidFill>
                            <a:schemeClr val="tx1"/>
                          </a:solidFill>
                          <a:latin typeface="Roboto" pitchFamily="2" charset="0"/>
                          <a:ea typeface="Roboto" pitchFamily="2" charset="0"/>
                          <a:cs typeface="+mn-cs"/>
                        </a:rPr>
                        <a:t>1,157</a:t>
                      </a:r>
                    </a:p>
                  </a:txBody>
                  <a:tcPr marL="216000" marR="216000" marT="45710" marB="45710" anchor="ctr"/>
                </a:tc>
                <a:tc>
                  <a:txBody>
                    <a:bodyPr/>
                    <a:lstStyle/>
                    <a:p>
                      <a:pPr marL="0" algn="r" defTabSz="914400" rtl="0" eaLnBrk="1" latinLnBrk="0" hangingPunct="1"/>
                      <a:r>
                        <a:rPr lang="en-CA" sz="1400" b="0" kern="1200" dirty="0">
                          <a:solidFill>
                            <a:schemeClr val="tx1"/>
                          </a:solidFill>
                          <a:latin typeface="Roboto" pitchFamily="2" charset="0"/>
                          <a:ea typeface="Roboto" pitchFamily="2" charset="0"/>
                          <a:cs typeface="+mn-cs"/>
                        </a:rPr>
                        <a:t>1,015</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997</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942</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1,350</a:t>
                      </a:r>
                    </a:p>
                  </a:txBody>
                  <a:tcPr marL="216000" marR="216000" marT="45710" marB="45710" anchor="ctr"/>
                </a:tc>
                <a:extLst>
                  <a:ext uri="{0D108BD9-81ED-4DB2-BD59-A6C34878D82A}">
                    <a16:rowId xmlns:a16="http://schemas.microsoft.com/office/drawing/2014/main" val="10001"/>
                  </a:ext>
                </a:extLst>
              </a:tr>
              <a:tr h="688367">
                <a:tc>
                  <a:txBody>
                    <a:bodyPr/>
                    <a:lstStyle/>
                    <a:p>
                      <a:r>
                        <a:rPr lang="en-US" sz="1400" b="0" dirty="0">
                          <a:solidFill>
                            <a:schemeClr val="tx1"/>
                          </a:solidFill>
                          <a:latin typeface="Roboto" panose="02000000000000000000" pitchFamily="2" charset="0"/>
                          <a:ea typeface="Roboto" panose="02000000000000000000" pitchFamily="2" charset="0"/>
                        </a:rPr>
                        <a:t>Research and Development</a:t>
                      </a:r>
                    </a:p>
                  </a:txBody>
                  <a:tcPr marL="216000" marR="216000" marT="45710" marB="45710" anchor="ctr"/>
                </a:tc>
                <a:tc>
                  <a:txBody>
                    <a:bodyPr/>
                    <a:lstStyle/>
                    <a:p>
                      <a:pPr marL="0" algn="r" defTabSz="914400" rtl="0" eaLnBrk="1" latinLnBrk="0" hangingPunct="1"/>
                      <a:r>
                        <a:rPr lang="en-CA" sz="1400" b="0" kern="1200" dirty="0">
                          <a:solidFill>
                            <a:srgbClr val="124D75"/>
                          </a:solidFill>
                          <a:latin typeface="Roboto" pitchFamily="2" charset="0"/>
                          <a:ea typeface="Roboto" pitchFamily="2" charset="0"/>
                          <a:cs typeface="+mn-cs"/>
                        </a:rPr>
                        <a:t>192</a:t>
                      </a:r>
                    </a:p>
                  </a:txBody>
                  <a:tcPr marL="216000" marR="216000" marT="45710" marB="45710" anchor="ctr"/>
                </a:tc>
                <a:tc>
                  <a:txBody>
                    <a:bodyPr/>
                    <a:lstStyle/>
                    <a:p>
                      <a:pPr marL="0" algn="r" defTabSz="914400" rtl="0" eaLnBrk="1" latinLnBrk="0" hangingPunct="1"/>
                      <a:r>
                        <a:rPr lang="en-CA" sz="1400" b="0" kern="1200" dirty="0">
                          <a:solidFill>
                            <a:schemeClr val="tx1"/>
                          </a:solidFill>
                          <a:latin typeface="Roboto" pitchFamily="2" charset="0"/>
                          <a:ea typeface="Roboto" pitchFamily="2" charset="0"/>
                          <a:cs typeface="+mn-cs"/>
                        </a:rPr>
                        <a:t>186</a:t>
                      </a:r>
                    </a:p>
                  </a:txBody>
                  <a:tcPr marL="216000" marR="216000" marT="45710" marB="45710" anchor="ctr"/>
                </a:tc>
                <a:tc>
                  <a:txBody>
                    <a:bodyPr/>
                    <a:lstStyle/>
                    <a:p>
                      <a:pPr marL="0" algn="r" defTabSz="914400" rtl="0" eaLnBrk="1" latinLnBrk="0" hangingPunct="1"/>
                      <a:r>
                        <a:rPr lang="en-CA" sz="1400" b="0" kern="1200" dirty="0">
                          <a:solidFill>
                            <a:schemeClr val="tx1"/>
                          </a:solidFill>
                          <a:latin typeface="Roboto" pitchFamily="2" charset="0"/>
                          <a:ea typeface="Roboto" pitchFamily="2" charset="0"/>
                          <a:cs typeface="+mn-cs"/>
                        </a:rPr>
                        <a:t>147</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85</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164</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166</a:t>
                      </a:r>
                    </a:p>
                  </a:txBody>
                  <a:tcPr marL="216000" marR="216000" marT="45710" marB="45710" anchor="ctr"/>
                </a:tc>
                <a:extLst>
                  <a:ext uri="{0D108BD9-81ED-4DB2-BD59-A6C34878D82A}">
                    <a16:rowId xmlns:a16="http://schemas.microsoft.com/office/drawing/2014/main" val="10002"/>
                  </a:ext>
                </a:extLst>
              </a:tr>
              <a:tr h="688367">
                <a:tc>
                  <a:txBody>
                    <a:bodyPr/>
                    <a:lstStyle/>
                    <a:p>
                      <a:r>
                        <a:rPr lang="en-US" sz="1400" b="0" dirty="0">
                          <a:solidFill>
                            <a:schemeClr val="tx1"/>
                          </a:solidFill>
                          <a:latin typeface="Roboto" panose="02000000000000000000" pitchFamily="2" charset="0"/>
                          <a:ea typeface="Roboto" panose="02000000000000000000" pitchFamily="2" charset="0"/>
                        </a:rPr>
                        <a:t>Selling and Marketing</a:t>
                      </a:r>
                    </a:p>
                  </a:txBody>
                  <a:tcPr marL="216000" marR="216000" marT="45710" marB="45710" anchor="ctr"/>
                </a:tc>
                <a:tc>
                  <a:txBody>
                    <a:bodyPr/>
                    <a:lstStyle/>
                    <a:p>
                      <a:pPr marL="0" algn="r" defTabSz="914400" rtl="0" eaLnBrk="1" latinLnBrk="0" hangingPunct="1"/>
                      <a:r>
                        <a:rPr lang="en-CA" sz="1400" b="0" kern="1200" dirty="0">
                          <a:solidFill>
                            <a:srgbClr val="124D75"/>
                          </a:solidFill>
                          <a:latin typeface="Roboto" pitchFamily="2" charset="0"/>
                          <a:ea typeface="Roboto" pitchFamily="2" charset="0"/>
                          <a:cs typeface="+mn-cs"/>
                        </a:rPr>
                        <a:t>1,035</a:t>
                      </a:r>
                    </a:p>
                  </a:txBody>
                  <a:tcPr marL="216000" marR="216000" marT="45710" marB="45710" anchor="ctr"/>
                </a:tc>
                <a:tc>
                  <a:txBody>
                    <a:bodyPr/>
                    <a:lstStyle/>
                    <a:p>
                      <a:pPr marL="0" algn="r" defTabSz="914400" rtl="0" eaLnBrk="1" latinLnBrk="0" hangingPunct="1"/>
                      <a:r>
                        <a:rPr lang="en-CA" sz="1400" b="0" kern="1200" dirty="0">
                          <a:solidFill>
                            <a:schemeClr val="tx1"/>
                          </a:solidFill>
                          <a:latin typeface="Roboto" pitchFamily="2" charset="0"/>
                          <a:ea typeface="Roboto" pitchFamily="2" charset="0"/>
                          <a:cs typeface="+mn-cs"/>
                        </a:rPr>
                        <a:t>993</a:t>
                      </a:r>
                    </a:p>
                  </a:txBody>
                  <a:tcPr marL="216000" marR="216000" marT="45710" marB="45710" anchor="ctr"/>
                </a:tc>
                <a:tc>
                  <a:txBody>
                    <a:bodyPr/>
                    <a:lstStyle/>
                    <a:p>
                      <a:pPr marL="0" algn="r" defTabSz="914400" rtl="0" eaLnBrk="1" latinLnBrk="0" hangingPunct="1"/>
                      <a:r>
                        <a:rPr lang="en-CA" sz="1400" b="0" kern="1200" dirty="0">
                          <a:solidFill>
                            <a:schemeClr val="tx1"/>
                          </a:solidFill>
                          <a:latin typeface="Roboto" pitchFamily="2" charset="0"/>
                          <a:ea typeface="Roboto" pitchFamily="2" charset="0"/>
                          <a:cs typeface="+mn-cs"/>
                        </a:rPr>
                        <a:t>662</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612</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608</a:t>
                      </a:r>
                    </a:p>
                  </a:txBody>
                  <a:tcPr marL="216000" marR="216000" marT="45710" marB="45710" anchor="ctr"/>
                </a:tc>
                <a:tc>
                  <a:txBody>
                    <a:bodyPr/>
                    <a:lstStyle/>
                    <a:p>
                      <a:pPr algn="r"/>
                      <a:r>
                        <a:rPr lang="en-CA" sz="1400" b="0" dirty="0">
                          <a:solidFill>
                            <a:schemeClr val="tx1"/>
                          </a:solidFill>
                          <a:latin typeface="Roboto" panose="02000000000000000000" pitchFamily="2" charset="0"/>
                          <a:ea typeface="Roboto" panose="02000000000000000000" pitchFamily="2" charset="0"/>
                        </a:rPr>
                        <a:t>634</a:t>
                      </a:r>
                    </a:p>
                  </a:txBody>
                  <a:tcPr marL="216000" marR="216000" marT="45710" marB="45710" anchor="ctr"/>
                </a:tc>
                <a:extLst>
                  <a:ext uri="{0D108BD9-81ED-4DB2-BD59-A6C34878D82A}">
                    <a16:rowId xmlns:a16="http://schemas.microsoft.com/office/drawing/2014/main" val="10003"/>
                  </a:ext>
                </a:extLst>
              </a:tr>
              <a:tr h="688367">
                <a:tc>
                  <a:txBody>
                    <a:bodyPr/>
                    <a:lstStyle/>
                    <a:p>
                      <a:r>
                        <a:rPr lang="en-US" sz="1400" b="1" dirty="0">
                          <a:solidFill>
                            <a:schemeClr val="tx1"/>
                          </a:solidFill>
                          <a:latin typeface="Roboto" panose="02000000000000000000" pitchFamily="2" charset="0"/>
                          <a:ea typeface="Roboto" panose="02000000000000000000" pitchFamily="2" charset="0"/>
                        </a:rPr>
                        <a:t>Total</a:t>
                      </a:r>
                    </a:p>
                  </a:txBody>
                  <a:tcPr marL="216000" marR="216000" marT="45710" marB="45710" anchor="ctr"/>
                </a:tc>
                <a:tc>
                  <a:txBody>
                    <a:bodyPr/>
                    <a:lstStyle/>
                    <a:p>
                      <a:pPr marL="0" algn="r" defTabSz="914400" rtl="0" eaLnBrk="1" latinLnBrk="0" hangingPunct="1"/>
                      <a:r>
                        <a:rPr lang="en-CA" sz="1400" b="1" kern="1200" dirty="0">
                          <a:solidFill>
                            <a:srgbClr val="124D75"/>
                          </a:solidFill>
                          <a:latin typeface="Roboto" pitchFamily="2" charset="0"/>
                          <a:ea typeface="Roboto" pitchFamily="2" charset="0"/>
                          <a:cs typeface="+mn-cs"/>
                        </a:rPr>
                        <a:t>2,360</a:t>
                      </a:r>
                    </a:p>
                  </a:txBody>
                  <a:tcPr marL="216000" marR="216000" marT="45710" marB="45710" anchor="ctr"/>
                </a:tc>
                <a:tc>
                  <a:txBody>
                    <a:bodyPr/>
                    <a:lstStyle/>
                    <a:p>
                      <a:pPr marL="0" algn="r" defTabSz="914400" rtl="0" eaLnBrk="1" latinLnBrk="0" hangingPunct="1"/>
                      <a:r>
                        <a:rPr lang="en-CA" sz="1400" b="1" kern="1200" dirty="0">
                          <a:solidFill>
                            <a:schemeClr val="tx1"/>
                          </a:solidFill>
                          <a:latin typeface="Roboto" pitchFamily="2" charset="0"/>
                          <a:ea typeface="Roboto" pitchFamily="2" charset="0"/>
                          <a:cs typeface="+mn-cs"/>
                        </a:rPr>
                        <a:t>2,336</a:t>
                      </a:r>
                    </a:p>
                  </a:txBody>
                  <a:tcPr marL="216000" marR="216000" marT="45710" marB="45710" anchor="ctr"/>
                </a:tc>
                <a:tc>
                  <a:txBody>
                    <a:bodyPr/>
                    <a:lstStyle/>
                    <a:p>
                      <a:pPr marL="0" algn="r" defTabSz="914400" rtl="0" eaLnBrk="1" latinLnBrk="0" hangingPunct="1"/>
                      <a:r>
                        <a:rPr lang="en-CA" sz="1400" b="1" kern="1200" dirty="0">
                          <a:solidFill>
                            <a:schemeClr val="tx1"/>
                          </a:solidFill>
                          <a:latin typeface="Roboto" pitchFamily="2" charset="0"/>
                          <a:ea typeface="Roboto" pitchFamily="2" charset="0"/>
                          <a:cs typeface="+mn-cs"/>
                        </a:rPr>
                        <a:t>1,824</a:t>
                      </a:r>
                    </a:p>
                  </a:txBody>
                  <a:tcPr marL="216000" marR="216000" marT="45710" marB="45710" anchor="ctr"/>
                </a:tc>
                <a:tc>
                  <a:txBody>
                    <a:bodyPr/>
                    <a:lstStyle/>
                    <a:p>
                      <a:pPr algn="r"/>
                      <a:r>
                        <a:rPr lang="en-CA" sz="1400" b="1" dirty="0">
                          <a:solidFill>
                            <a:schemeClr val="tx1"/>
                          </a:solidFill>
                          <a:latin typeface="Roboto" panose="02000000000000000000" pitchFamily="2" charset="0"/>
                          <a:ea typeface="Roboto" panose="02000000000000000000" pitchFamily="2" charset="0"/>
                        </a:rPr>
                        <a:t>1,694</a:t>
                      </a:r>
                    </a:p>
                  </a:txBody>
                  <a:tcPr marL="216000" marR="216000" marT="45710" marB="45710" anchor="ctr"/>
                </a:tc>
                <a:tc>
                  <a:txBody>
                    <a:bodyPr/>
                    <a:lstStyle/>
                    <a:p>
                      <a:pPr algn="r"/>
                      <a:r>
                        <a:rPr lang="en-CA" sz="1400" b="1" dirty="0">
                          <a:solidFill>
                            <a:schemeClr val="tx1"/>
                          </a:solidFill>
                          <a:latin typeface="Roboto" panose="02000000000000000000" pitchFamily="2" charset="0"/>
                          <a:ea typeface="Roboto" panose="02000000000000000000" pitchFamily="2" charset="0"/>
                        </a:rPr>
                        <a:t>1,714</a:t>
                      </a:r>
                    </a:p>
                  </a:txBody>
                  <a:tcPr marL="216000" marR="216000" marT="45710" marB="45710" anchor="ctr"/>
                </a:tc>
                <a:tc>
                  <a:txBody>
                    <a:bodyPr/>
                    <a:lstStyle/>
                    <a:p>
                      <a:pPr algn="r"/>
                      <a:r>
                        <a:rPr lang="en-CA" sz="1400" b="1" dirty="0">
                          <a:solidFill>
                            <a:schemeClr val="tx1"/>
                          </a:solidFill>
                          <a:latin typeface="Roboto" panose="02000000000000000000" pitchFamily="2" charset="0"/>
                          <a:ea typeface="Roboto" panose="02000000000000000000" pitchFamily="2" charset="0"/>
                        </a:rPr>
                        <a:t>2,150</a:t>
                      </a:r>
                    </a:p>
                  </a:txBody>
                  <a:tcPr marL="216000" marR="216000" marT="45710" marB="45710" anchor="ctr"/>
                </a:tc>
                <a:extLst>
                  <a:ext uri="{0D108BD9-81ED-4DB2-BD59-A6C34878D82A}">
                    <a16:rowId xmlns:a16="http://schemas.microsoft.com/office/drawing/2014/main" val="606799573"/>
                  </a:ext>
                </a:extLst>
              </a:tr>
            </a:tbl>
          </a:graphicData>
        </a:graphic>
      </p:graphicFrame>
      <p:sp>
        <p:nvSpPr>
          <p:cNvPr id="3" name="Slide Number Placeholder 2">
            <a:extLst>
              <a:ext uri="{FF2B5EF4-FFF2-40B4-BE49-F238E27FC236}">
                <a16:creationId xmlns:a16="http://schemas.microsoft.com/office/drawing/2014/main" id="{65AB01E8-EA6B-0B4A-96C2-677306C21CE6}"/>
              </a:ext>
            </a:extLst>
          </p:cNvPr>
          <p:cNvSpPr>
            <a:spLocks noGrp="1"/>
          </p:cNvSpPr>
          <p:nvPr>
            <p:ph type="sldNum" sz="quarter" idx="12"/>
          </p:nvPr>
        </p:nvSpPr>
        <p:spPr/>
        <p:txBody>
          <a:bodyPr/>
          <a:lstStyle/>
          <a:p>
            <a:fld id="{1B7F8142-A9DB-5646-BA3F-02A4FCFC50E9}" type="slidenum">
              <a:rPr lang="en-US"/>
              <a:pPr/>
              <a:t>15</a:t>
            </a:fld>
            <a:endParaRPr lang="en-US" dirty="0"/>
          </a:p>
        </p:txBody>
      </p:sp>
      <p:sp>
        <p:nvSpPr>
          <p:cNvPr id="4" name="Title 3">
            <a:extLst>
              <a:ext uri="{FF2B5EF4-FFF2-40B4-BE49-F238E27FC236}">
                <a16:creationId xmlns:a16="http://schemas.microsoft.com/office/drawing/2014/main" id="{74C7FEF1-C3E7-9642-85CC-C45A79D135A1}"/>
              </a:ext>
            </a:extLst>
          </p:cNvPr>
          <p:cNvSpPr>
            <a:spLocks noGrp="1"/>
          </p:cNvSpPr>
          <p:nvPr>
            <p:ph type="title"/>
          </p:nvPr>
        </p:nvSpPr>
        <p:spPr/>
        <p:txBody>
          <a:bodyPr>
            <a:normAutofit/>
          </a:bodyPr>
          <a:lstStyle/>
          <a:p>
            <a:r>
              <a:rPr lang="en-US" dirty="0"/>
              <a:t>Operating Expenses</a:t>
            </a:r>
          </a:p>
        </p:txBody>
      </p:sp>
    </p:spTree>
    <p:extLst>
      <p:ext uri="{BB962C8B-B14F-4D97-AF65-F5344CB8AC3E}">
        <p14:creationId xmlns:p14="http://schemas.microsoft.com/office/powerpoint/2010/main" val="2225097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12599289"/>
              </p:ext>
            </p:extLst>
          </p:nvPr>
        </p:nvGraphicFramePr>
        <p:xfrm>
          <a:off x="251791" y="1549399"/>
          <a:ext cx="11475073" cy="456793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A9465F21-B028-4939-A216-7C128CE5F61F}"/>
              </a:ext>
            </a:extLst>
          </p:cNvPr>
          <p:cNvSpPr>
            <a:spLocks noGrp="1"/>
          </p:cNvSpPr>
          <p:nvPr>
            <p:ph type="sldNum" sz="quarter" idx="12"/>
          </p:nvPr>
        </p:nvSpPr>
        <p:spPr/>
        <p:txBody>
          <a:bodyPr/>
          <a:lstStyle/>
          <a:p>
            <a:fld id="{1B7F8142-A9DB-5646-BA3F-02A4FCFC50E9}" type="slidenum">
              <a:rPr lang="en-US" smtClean="0"/>
              <a:pPr/>
              <a:t>16</a:t>
            </a:fld>
            <a:endParaRPr lang="en-US" dirty="0"/>
          </a:p>
        </p:txBody>
      </p:sp>
      <p:sp>
        <p:nvSpPr>
          <p:cNvPr id="4" name="Title 3">
            <a:extLst>
              <a:ext uri="{FF2B5EF4-FFF2-40B4-BE49-F238E27FC236}">
                <a16:creationId xmlns:a16="http://schemas.microsoft.com/office/drawing/2014/main" id="{797BFCA9-AE9C-458B-AC5D-9DC6CD7791D6}"/>
              </a:ext>
            </a:extLst>
          </p:cNvPr>
          <p:cNvSpPr>
            <a:spLocks noGrp="1"/>
          </p:cNvSpPr>
          <p:nvPr>
            <p:ph type="title"/>
          </p:nvPr>
        </p:nvSpPr>
        <p:spPr/>
        <p:txBody>
          <a:bodyPr/>
          <a:lstStyle/>
          <a:p>
            <a:r>
              <a:rPr lang="en-US" dirty="0"/>
              <a:t>Gross Profit to Sales and Marketing Cost Ratio</a:t>
            </a:r>
          </a:p>
        </p:txBody>
      </p:sp>
    </p:spTree>
    <p:extLst>
      <p:ext uri="{BB962C8B-B14F-4D97-AF65-F5344CB8AC3E}">
        <p14:creationId xmlns:p14="http://schemas.microsoft.com/office/powerpoint/2010/main" val="948879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6504BC-E5CB-E949-8720-C26676D93B6F}"/>
              </a:ext>
            </a:extLst>
          </p:cNvPr>
          <p:cNvSpPr>
            <a:spLocks noGrp="1"/>
          </p:cNvSpPr>
          <p:nvPr>
            <p:ph type="sldNum" sz="quarter" idx="12"/>
          </p:nvPr>
        </p:nvSpPr>
        <p:spPr/>
        <p:txBody>
          <a:bodyPr/>
          <a:lstStyle/>
          <a:p>
            <a:fld id="{1B7F8142-A9DB-5646-BA3F-02A4FCFC50E9}" type="slidenum">
              <a:rPr lang="en-US"/>
              <a:pPr/>
              <a:t>17</a:t>
            </a:fld>
            <a:endParaRPr lang="en-US" dirty="0"/>
          </a:p>
        </p:txBody>
      </p:sp>
      <p:sp>
        <p:nvSpPr>
          <p:cNvPr id="4" name="Title 3">
            <a:extLst>
              <a:ext uri="{FF2B5EF4-FFF2-40B4-BE49-F238E27FC236}">
                <a16:creationId xmlns:a16="http://schemas.microsoft.com/office/drawing/2014/main" id="{6B755B3B-9605-0443-9383-99A9FCFC8002}"/>
              </a:ext>
            </a:extLst>
          </p:cNvPr>
          <p:cNvSpPr>
            <a:spLocks noGrp="1"/>
          </p:cNvSpPr>
          <p:nvPr>
            <p:ph type="title"/>
          </p:nvPr>
        </p:nvSpPr>
        <p:spPr/>
        <p:txBody>
          <a:bodyPr/>
          <a:lstStyle/>
          <a:p>
            <a:r>
              <a:rPr lang="en-US" dirty="0"/>
              <a:t>Balance Sheet</a:t>
            </a:r>
          </a:p>
        </p:txBody>
      </p:sp>
      <p:graphicFrame>
        <p:nvGraphicFramePr>
          <p:cNvPr id="5" name="Table 4">
            <a:extLst>
              <a:ext uri="{FF2B5EF4-FFF2-40B4-BE49-F238E27FC236}">
                <a16:creationId xmlns:a16="http://schemas.microsoft.com/office/drawing/2014/main" id="{257B982F-A3B8-D448-8FA3-82F26C7B2FF4}"/>
              </a:ext>
            </a:extLst>
          </p:cNvPr>
          <p:cNvGraphicFramePr>
            <a:graphicFrameLocks noGrp="1"/>
          </p:cNvGraphicFramePr>
          <p:nvPr>
            <p:extLst>
              <p:ext uri="{D42A27DB-BD31-4B8C-83A1-F6EECF244321}">
                <p14:modId xmlns:p14="http://schemas.microsoft.com/office/powerpoint/2010/main" val="2058216235"/>
              </p:ext>
            </p:extLst>
          </p:nvPr>
        </p:nvGraphicFramePr>
        <p:xfrm>
          <a:off x="458887" y="1497622"/>
          <a:ext cx="11268056" cy="4596019"/>
        </p:xfrm>
        <a:graphic>
          <a:graphicData uri="http://schemas.openxmlformats.org/drawingml/2006/table">
            <a:tbl>
              <a:tblPr firstRow="1" bandRow="1">
                <a:tableStyleId>{9D7B26C5-4107-4FEC-AEDC-1716B250A1EF}</a:tableStyleId>
              </a:tblPr>
              <a:tblGrid>
                <a:gridCol w="3919301">
                  <a:extLst>
                    <a:ext uri="{9D8B030D-6E8A-4147-A177-3AD203B41FA5}">
                      <a16:colId xmlns:a16="http://schemas.microsoft.com/office/drawing/2014/main" val="20000"/>
                    </a:ext>
                  </a:extLst>
                </a:gridCol>
                <a:gridCol w="1469751">
                  <a:extLst>
                    <a:ext uri="{9D8B030D-6E8A-4147-A177-3AD203B41FA5}">
                      <a16:colId xmlns:a16="http://schemas.microsoft.com/office/drawing/2014/main" val="1216454617"/>
                    </a:ext>
                  </a:extLst>
                </a:gridCol>
                <a:gridCol w="1469751">
                  <a:extLst>
                    <a:ext uri="{9D8B030D-6E8A-4147-A177-3AD203B41FA5}">
                      <a16:colId xmlns:a16="http://schemas.microsoft.com/office/drawing/2014/main" val="3060459659"/>
                    </a:ext>
                  </a:extLst>
                </a:gridCol>
                <a:gridCol w="1469751">
                  <a:extLst>
                    <a:ext uri="{9D8B030D-6E8A-4147-A177-3AD203B41FA5}">
                      <a16:colId xmlns:a16="http://schemas.microsoft.com/office/drawing/2014/main" val="1643429340"/>
                    </a:ext>
                  </a:extLst>
                </a:gridCol>
                <a:gridCol w="1469751">
                  <a:extLst>
                    <a:ext uri="{9D8B030D-6E8A-4147-A177-3AD203B41FA5}">
                      <a16:colId xmlns:a16="http://schemas.microsoft.com/office/drawing/2014/main" val="1966306391"/>
                    </a:ext>
                  </a:extLst>
                </a:gridCol>
                <a:gridCol w="1469751">
                  <a:extLst>
                    <a:ext uri="{9D8B030D-6E8A-4147-A177-3AD203B41FA5}">
                      <a16:colId xmlns:a16="http://schemas.microsoft.com/office/drawing/2014/main" val="2089092489"/>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a:latin typeface="Roboto" panose="02000000000000000000" pitchFamily="2" charset="0"/>
                          <a:ea typeface="Roboto" panose="02000000000000000000" pitchFamily="2" charset="0"/>
                        </a:rPr>
                        <a:t>In 000s</a:t>
                      </a:r>
                      <a:r>
                        <a:rPr lang="en-CA" sz="1200" baseline="0" dirty="0">
                          <a:latin typeface="Roboto" panose="02000000000000000000" pitchFamily="2" charset="0"/>
                          <a:ea typeface="Roboto" panose="02000000000000000000" pitchFamily="2" charset="0"/>
                        </a:rPr>
                        <a:t> of </a:t>
                      </a:r>
                      <a:r>
                        <a:rPr lang="en-CA" sz="1200" dirty="0">
                          <a:latin typeface="Roboto" pitchFamily="2" charset="0"/>
                          <a:ea typeface="Roboto" pitchFamily="2" charset="0"/>
                        </a:rPr>
                        <a:t>CAD Dollars</a:t>
                      </a:r>
                    </a:p>
                  </a:txBody>
                  <a:tcPr marL="180000" marR="180000" anchor="ctr"/>
                </a:tc>
                <a:tc>
                  <a:txBody>
                    <a:bodyPr/>
                    <a:lstStyle/>
                    <a:p>
                      <a:pPr algn="r"/>
                      <a:r>
                        <a:rPr lang="en-US" sz="1200" b="1" dirty="0">
                          <a:solidFill>
                            <a:srgbClr val="124D75"/>
                          </a:solidFill>
                          <a:latin typeface="Roboto" pitchFamily="2" charset="0"/>
                          <a:ea typeface="Roboto" pitchFamily="2" charset="0"/>
                        </a:rPr>
                        <a:t>Dec 31</a:t>
                      </a:r>
                    </a:p>
                    <a:p>
                      <a:pPr algn="r"/>
                      <a:r>
                        <a:rPr lang="en-US" sz="1200" b="1" dirty="0">
                          <a:solidFill>
                            <a:srgbClr val="124D75"/>
                          </a:solidFill>
                          <a:latin typeface="Roboto" pitchFamily="2" charset="0"/>
                          <a:ea typeface="Roboto" pitchFamily="2" charset="0"/>
                        </a:rPr>
                        <a:t>2019 A</a:t>
                      </a:r>
                    </a:p>
                  </a:txBody>
                  <a:tcPr marL="180000" marR="180000"/>
                </a:tc>
                <a:tc>
                  <a:txBody>
                    <a:bodyPr/>
                    <a:lstStyle/>
                    <a:p>
                      <a:pPr algn="r"/>
                      <a:r>
                        <a:rPr lang="en-US" sz="1200" b="1" dirty="0">
                          <a:solidFill>
                            <a:schemeClr val="tx1"/>
                          </a:solidFill>
                          <a:latin typeface="Roboto" pitchFamily="2" charset="0"/>
                          <a:ea typeface="Roboto" pitchFamily="2" charset="0"/>
                        </a:rPr>
                        <a:t>Sep 30</a:t>
                      </a:r>
                    </a:p>
                    <a:p>
                      <a:pPr algn="r"/>
                      <a:r>
                        <a:rPr lang="en-US" sz="1200" b="1" dirty="0">
                          <a:solidFill>
                            <a:schemeClr val="tx1"/>
                          </a:solidFill>
                          <a:latin typeface="Roboto" pitchFamily="2" charset="0"/>
                          <a:ea typeface="Roboto" pitchFamily="2" charset="0"/>
                        </a:rPr>
                        <a:t>2019 A</a:t>
                      </a:r>
                    </a:p>
                  </a:txBody>
                  <a:tcPr marL="180000" marR="180000"/>
                </a:tc>
                <a:tc>
                  <a:txBody>
                    <a:bodyPr/>
                    <a:lstStyle/>
                    <a:p>
                      <a:pPr algn="r"/>
                      <a:r>
                        <a:rPr lang="en-US" sz="1200" b="1" dirty="0">
                          <a:solidFill>
                            <a:schemeClr val="tx1"/>
                          </a:solidFill>
                          <a:latin typeface="Roboto" pitchFamily="2" charset="0"/>
                          <a:ea typeface="Roboto" pitchFamily="2" charset="0"/>
                        </a:rPr>
                        <a:t>Jun 30</a:t>
                      </a:r>
                    </a:p>
                    <a:p>
                      <a:pPr algn="r"/>
                      <a:r>
                        <a:rPr lang="en-US" sz="1200" b="1" dirty="0">
                          <a:solidFill>
                            <a:schemeClr val="tx1"/>
                          </a:solidFill>
                          <a:latin typeface="Roboto" pitchFamily="2" charset="0"/>
                          <a:ea typeface="Roboto" pitchFamily="2" charset="0"/>
                        </a:rPr>
                        <a:t>2019 A</a:t>
                      </a:r>
                    </a:p>
                  </a:txBody>
                  <a:tcPr marL="180000" marR="180000"/>
                </a:tc>
                <a:tc>
                  <a:txBody>
                    <a:bodyPr/>
                    <a:lstStyle/>
                    <a:p>
                      <a:pPr algn="r"/>
                      <a:r>
                        <a:rPr lang="en-US" sz="1200" b="1" dirty="0">
                          <a:solidFill>
                            <a:schemeClr val="tx1"/>
                          </a:solidFill>
                          <a:latin typeface="Roboto" pitchFamily="2" charset="0"/>
                          <a:ea typeface="Roboto" pitchFamily="2" charset="0"/>
                        </a:rPr>
                        <a:t>Mar 31</a:t>
                      </a:r>
                    </a:p>
                    <a:p>
                      <a:pPr algn="r"/>
                      <a:r>
                        <a:rPr lang="en-US" sz="1200" b="1" dirty="0">
                          <a:solidFill>
                            <a:schemeClr val="tx1"/>
                          </a:solidFill>
                          <a:latin typeface="Roboto" pitchFamily="2" charset="0"/>
                          <a:ea typeface="Roboto" pitchFamily="2" charset="0"/>
                        </a:rPr>
                        <a:t>2019 A</a:t>
                      </a:r>
                    </a:p>
                  </a:txBody>
                  <a:tcPr marL="180000" marR="180000"/>
                </a:tc>
                <a:tc>
                  <a:txBody>
                    <a:bodyPr/>
                    <a:lstStyle/>
                    <a:p>
                      <a:pPr algn="r"/>
                      <a:r>
                        <a:rPr lang="en-US" sz="1200" b="1" dirty="0">
                          <a:solidFill>
                            <a:schemeClr val="tx1"/>
                          </a:solidFill>
                          <a:latin typeface="Roboto" pitchFamily="2" charset="0"/>
                          <a:ea typeface="Roboto" pitchFamily="2" charset="0"/>
                        </a:rPr>
                        <a:t>Dec 31</a:t>
                      </a:r>
                    </a:p>
                    <a:p>
                      <a:pPr algn="r"/>
                      <a:r>
                        <a:rPr lang="en-US" sz="1200" b="1" dirty="0">
                          <a:solidFill>
                            <a:schemeClr val="tx1"/>
                          </a:solidFill>
                          <a:latin typeface="Roboto" pitchFamily="2" charset="0"/>
                          <a:ea typeface="Roboto" pitchFamily="2" charset="0"/>
                        </a:rPr>
                        <a:t>2018 A</a:t>
                      </a:r>
                    </a:p>
                  </a:txBody>
                  <a:tcPr marL="180000" marR="180000"/>
                </a:tc>
                <a:extLst>
                  <a:ext uri="{0D108BD9-81ED-4DB2-BD59-A6C34878D82A}">
                    <a16:rowId xmlns:a16="http://schemas.microsoft.com/office/drawing/2014/main" val="10000"/>
                  </a:ext>
                </a:extLst>
              </a:tr>
              <a:tr h="402278">
                <a:tc>
                  <a:txBody>
                    <a:bodyPr/>
                    <a:lstStyle/>
                    <a:p>
                      <a:r>
                        <a:rPr lang="en-US" sz="1200" dirty="0">
                          <a:latin typeface="Roboto" panose="02000000000000000000" pitchFamily="2" charset="0"/>
                          <a:ea typeface="Roboto" panose="02000000000000000000" pitchFamily="2" charset="0"/>
                        </a:rPr>
                        <a:t>Cash</a:t>
                      </a:r>
                      <a:endParaRPr lang="en-US" sz="1200" b="1" dirty="0">
                        <a:solidFill>
                          <a:srgbClr val="124D75"/>
                        </a:solidFill>
                        <a:latin typeface="Roboto" pitchFamily="2" charset="0"/>
                        <a:ea typeface="Roboto" pitchFamily="2" charset="0"/>
                      </a:endParaRPr>
                    </a:p>
                  </a:txBody>
                  <a:tcPr marL="180000" marR="180000" anchor="ctr"/>
                </a:tc>
                <a:tc>
                  <a:txBody>
                    <a:bodyPr/>
                    <a:lstStyle/>
                    <a:p>
                      <a:pPr algn="r"/>
                      <a:r>
                        <a:rPr lang="en-US" sz="1200" b="0" dirty="0">
                          <a:solidFill>
                            <a:srgbClr val="124D75"/>
                          </a:solidFill>
                          <a:latin typeface="Roboto" panose="02000000000000000000" pitchFamily="2" charset="0"/>
                          <a:ea typeface="Roboto" panose="02000000000000000000" pitchFamily="2" charset="0"/>
                        </a:rPr>
                        <a:t>126</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320</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702</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367</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1,073</a:t>
                      </a:r>
                    </a:p>
                  </a:txBody>
                  <a:tcPr marL="180000" marR="180000" anchor="ctr"/>
                </a:tc>
                <a:extLst>
                  <a:ext uri="{0D108BD9-81ED-4DB2-BD59-A6C34878D82A}">
                    <a16:rowId xmlns:a16="http://schemas.microsoft.com/office/drawing/2014/main" val="10001"/>
                  </a:ext>
                </a:extLst>
              </a:tr>
              <a:tr h="402278">
                <a:tc>
                  <a:txBody>
                    <a:bodyPr/>
                    <a:lstStyle/>
                    <a:p>
                      <a:r>
                        <a:rPr lang="en-US" sz="1200" dirty="0">
                          <a:latin typeface="Roboto" panose="02000000000000000000" pitchFamily="2" charset="0"/>
                          <a:ea typeface="Roboto" panose="02000000000000000000" pitchFamily="2" charset="0"/>
                        </a:rPr>
                        <a:t>Total current assets</a:t>
                      </a:r>
                      <a:endParaRPr lang="en-US" sz="1200" b="1" dirty="0">
                        <a:solidFill>
                          <a:srgbClr val="124D75"/>
                        </a:solidFill>
                        <a:latin typeface="Roboto" pitchFamily="2" charset="0"/>
                        <a:ea typeface="Roboto" pitchFamily="2" charset="0"/>
                      </a:endParaRPr>
                    </a:p>
                  </a:txBody>
                  <a:tcPr marL="180000" marR="180000" anchor="ctr"/>
                </a:tc>
                <a:tc>
                  <a:txBody>
                    <a:bodyPr/>
                    <a:lstStyle/>
                    <a:p>
                      <a:pPr algn="r"/>
                      <a:r>
                        <a:rPr lang="en-US" sz="1200" b="0" dirty="0">
                          <a:solidFill>
                            <a:srgbClr val="124D75"/>
                          </a:solidFill>
                          <a:latin typeface="Roboto" panose="02000000000000000000" pitchFamily="2" charset="0"/>
                          <a:ea typeface="Roboto" panose="02000000000000000000" pitchFamily="2" charset="0"/>
                        </a:rPr>
                        <a:t>6,206</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6,106</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6,219</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5,106</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3,664</a:t>
                      </a:r>
                    </a:p>
                  </a:txBody>
                  <a:tcPr marL="180000" marR="180000" anchor="ctr"/>
                </a:tc>
                <a:extLst>
                  <a:ext uri="{0D108BD9-81ED-4DB2-BD59-A6C34878D82A}">
                    <a16:rowId xmlns:a16="http://schemas.microsoft.com/office/drawing/2014/main" val="10002"/>
                  </a:ext>
                </a:extLst>
              </a:tr>
              <a:tr h="402278">
                <a:tc>
                  <a:txBody>
                    <a:bodyPr/>
                    <a:lstStyle/>
                    <a:p>
                      <a:r>
                        <a:rPr lang="en-US" sz="1200" dirty="0">
                          <a:latin typeface="Roboto" panose="02000000000000000000" pitchFamily="2" charset="0"/>
                          <a:ea typeface="Roboto" panose="02000000000000000000" pitchFamily="2" charset="0"/>
                        </a:rPr>
                        <a:t>Total current liabilities</a:t>
                      </a:r>
                      <a:endParaRPr lang="en-US" sz="1200" b="1" dirty="0">
                        <a:solidFill>
                          <a:srgbClr val="124D75"/>
                        </a:solidFill>
                        <a:latin typeface="Roboto" pitchFamily="2" charset="0"/>
                        <a:ea typeface="Roboto" pitchFamily="2" charset="0"/>
                      </a:endParaRPr>
                    </a:p>
                  </a:txBody>
                  <a:tcPr marL="180000" marR="180000" anchor="ctr"/>
                </a:tc>
                <a:tc>
                  <a:txBody>
                    <a:bodyPr/>
                    <a:lstStyle/>
                    <a:p>
                      <a:pPr algn="r"/>
                      <a:r>
                        <a:rPr lang="en-US" sz="1200" b="0" dirty="0">
                          <a:solidFill>
                            <a:srgbClr val="124D75"/>
                          </a:solidFill>
                          <a:latin typeface="Roboto" panose="02000000000000000000" pitchFamily="2" charset="0"/>
                          <a:ea typeface="Roboto" panose="02000000000000000000" pitchFamily="2" charset="0"/>
                        </a:rPr>
                        <a:t>9,035</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8,749</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8,626</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6,033</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4,034</a:t>
                      </a:r>
                    </a:p>
                  </a:txBody>
                  <a:tcPr marL="180000" marR="180000" anchor="ctr"/>
                </a:tc>
                <a:extLst>
                  <a:ext uri="{0D108BD9-81ED-4DB2-BD59-A6C34878D82A}">
                    <a16:rowId xmlns:a16="http://schemas.microsoft.com/office/drawing/2014/main" val="10003"/>
                  </a:ext>
                </a:extLst>
              </a:tr>
              <a:tr h="463347">
                <a:tc>
                  <a:txBody>
                    <a:bodyPr/>
                    <a:lstStyle/>
                    <a:p>
                      <a:r>
                        <a:rPr lang="en-US" sz="1200" baseline="0" dirty="0">
                          <a:latin typeface="Roboto" panose="02000000000000000000" pitchFamily="2" charset="0"/>
                          <a:ea typeface="Roboto" panose="02000000000000000000" pitchFamily="2" charset="0"/>
                        </a:rPr>
                        <a:t>Contract liability</a:t>
                      </a:r>
                    </a:p>
                    <a:p>
                      <a:r>
                        <a:rPr lang="en-US" sz="1000" baseline="0" dirty="0">
                          <a:latin typeface="Roboto" panose="02000000000000000000" pitchFamily="2" charset="0"/>
                          <a:ea typeface="Roboto" panose="02000000000000000000" pitchFamily="2" charset="0"/>
                        </a:rPr>
                        <a:t>(incl. in current liabilities)</a:t>
                      </a:r>
                      <a:endParaRPr lang="en-US" sz="1000" b="0" dirty="0">
                        <a:solidFill>
                          <a:srgbClr val="124D75"/>
                        </a:solidFill>
                        <a:latin typeface="Roboto" pitchFamily="2" charset="0"/>
                        <a:ea typeface="Roboto" pitchFamily="2" charset="0"/>
                      </a:endParaRPr>
                    </a:p>
                  </a:txBody>
                  <a:tcPr marL="180000" marR="180000" anchor="ctr"/>
                </a:tc>
                <a:tc>
                  <a:txBody>
                    <a:bodyPr/>
                    <a:lstStyle/>
                    <a:p>
                      <a:pPr algn="r"/>
                      <a:r>
                        <a:rPr lang="en-US" sz="1200" b="0" dirty="0">
                          <a:solidFill>
                            <a:srgbClr val="124D75"/>
                          </a:solidFill>
                          <a:latin typeface="Roboto" panose="02000000000000000000" pitchFamily="2" charset="0"/>
                          <a:ea typeface="Roboto" panose="02000000000000000000" pitchFamily="2" charset="0"/>
                        </a:rPr>
                        <a:t>1,750</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2,422</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2,258</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2,626</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1,540</a:t>
                      </a:r>
                    </a:p>
                  </a:txBody>
                  <a:tcPr marL="180000" marR="180000" anchor="ctr"/>
                </a:tc>
                <a:extLst>
                  <a:ext uri="{0D108BD9-81ED-4DB2-BD59-A6C34878D82A}">
                    <a16:rowId xmlns:a16="http://schemas.microsoft.com/office/drawing/2014/main" val="10004"/>
                  </a:ext>
                </a:extLst>
              </a:tr>
              <a:tr h="402278">
                <a:tc>
                  <a:txBody>
                    <a:bodyPr/>
                    <a:lstStyle/>
                    <a:p>
                      <a:r>
                        <a:rPr lang="en-US" sz="1200" dirty="0">
                          <a:latin typeface="Roboto" panose="02000000000000000000" pitchFamily="2" charset="0"/>
                          <a:ea typeface="Roboto" panose="02000000000000000000" pitchFamily="2" charset="0"/>
                        </a:rPr>
                        <a:t>Net working capital</a:t>
                      </a:r>
                      <a:endParaRPr lang="en-US" sz="1200" b="1" dirty="0">
                        <a:solidFill>
                          <a:srgbClr val="124D75"/>
                        </a:solidFill>
                        <a:latin typeface="Roboto" pitchFamily="2" charset="0"/>
                        <a:ea typeface="Roboto" pitchFamily="2" charset="0"/>
                      </a:endParaRPr>
                    </a:p>
                  </a:txBody>
                  <a:tcPr marL="180000" marR="180000" anchor="ctr"/>
                </a:tc>
                <a:tc>
                  <a:txBody>
                    <a:bodyPr/>
                    <a:lstStyle/>
                    <a:p>
                      <a:pPr algn="r"/>
                      <a:r>
                        <a:rPr lang="en-US" sz="1200" b="0" kern="1200" dirty="0">
                          <a:solidFill>
                            <a:srgbClr val="124D75"/>
                          </a:solidFill>
                          <a:latin typeface="Roboto" panose="02000000000000000000" pitchFamily="2" charset="0"/>
                          <a:ea typeface="Roboto" panose="02000000000000000000" pitchFamily="2" charset="0"/>
                          <a:cs typeface="+mn-cs"/>
                        </a:rPr>
                        <a:t>(2,829)</a:t>
                      </a:r>
                    </a:p>
                  </a:txBody>
                  <a:tcPr marL="180000" marR="180000" anchor="ctr"/>
                </a:tc>
                <a:tc>
                  <a:txBody>
                    <a:bodyPr/>
                    <a:lstStyle/>
                    <a:p>
                      <a:pPr algn="r"/>
                      <a:r>
                        <a:rPr lang="en-US" sz="1200" b="0" kern="1200" dirty="0">
                          <a:solidFill>
                            <a:schemeClr val="tx1"/>
                          </a:solidFill>
                          <a:latin typeface="Roboto" panose="02000000000000000000" pitchFamily="2" charset="0"/>
                          <a:ea typeface="Roboto" panose="02000000000000000000" pitchFamily="2" charset="0"/>
                          <a:cs typeface="+mn-cs"/>
                        </a:rPr>
                        <a:t>(2,643)</a:t>
                      </a:r>
                    </a:p>
                  </a:txBody>
                  <a:tcPr marL="180000" marR="180000" anchor="ctr"/>
                </a:tc>
                <a:tc>
                  <a:txBody>
                    <a:bodyPr/>
                    <a:lstStyle/>
                    <a:p>
                      <a:pPr algn="r"/>
                      <a:r>
                        <a:rPr lang="en-US" sz="1200" b="0" kern="1200" dirty="0">
                          <a:solidFill>
                            <a:schemeClr val="tx1"/>
                          </a:solidFill>
                          <a:latin typeface="Roboto" panose="02000000000000000000" pitchFamily="2" charset="0"/>
                          <a:ea typeface="Roboto" panose="02000000000000000000" pitchFamily="2" charset="0"/>
                          <a:cs typeface="+mn-cs"/>
                        </a:rPr>
                        <a:t>(2,407)</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(927)</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(370)</a:t>
                      </a:r>
                    </a:p>
                  </a:txBody>
                  <a:tcPr marL="180000" marR="180000" anchor="ctr"/>
                </a:tc>
                <a:extLst>
                  <a:ext uri="{0D108BD9-81ED-4DB2-BD59-A6C34878D82A}">
                    <a16:rowId xmlns:a16="http://schemas.microsoft.com/office/drawing/2014/main" val="10005"/>
                  </a:ext>
                </a:extLst>
              </a:tr>
              <a:tr h="457248">
                <a:tc>
                  <a:txBody>
                    <a:bodyPr/>
                    <a:lstStyle/>
                    <a:p>
                      <a:r>
                        <a:rPr lang="en-US" sz="1200" dirty="0">
                          <a:latin typeface="Roboto" panose="02000000000000000000" pitchFamily="2" charset="0"/>
                          <a:ea typeface="Roboto" panose="02000000000000000000" pitchFamily="2" charset="0"/>
                        </a:rPr>
                        <a:t>Fixed and intangible assets</a:t>
                      </a:r>
                      <a:endParaRPr lang="en-US" sz="1200" b="1" dirty="0">
                        <a:solidFill>
                          <a:srgbClr val="124D75"/>
                        </a:solidFill>
                        <a:latin typeface="Roboto" pitchFamily="2" charset="0"/>
                        <a:ea typeface="Roboto" pitchFamily="2" charset="0"/>
                      </a:endParaRPr>
                    </a:p>
                  </a:txBody>
                  <a:tcPr marL="180000" marR="180000" anchor="ctr"/>
                </a:tc>
                <a:tc>
                  <a:txBody>
                    <a:bodyPr/>
                    <a:lstStyle/>
                    <a:p>
                      <a:pPr algn="r"/>
                      <a:r>
                        <a:rPr lang="en-US" sz="1200" b="0" kern="1200" dirty="0">
                          <a:solidFill>
                            <a:srgbClr val="124D75"/>
                          </a:solidFill>
                          <a:latin typeface="Roboto" panose="02000000000000000000" pitchFamily="2" charset="0"/>
                          <a:ea typeface="Roboto" panose="02000000000000000000" pitchFamily="2" charset="0"/>
                          <a:cs typeface="+mn-cs"/>
                        </a:rPr>
                        <a:t>4,940</a:t>
                      </a:r>
                    </a:p>
                  </a:txBody>
                  <a:tcPr marL="180000" marR="180000" anchor="ctr"/>
                </a:tc>
                <a:tc>
                  <a:txBody>
                    <a:bodyPr/>
                    <a:lstStyle/>
                    <a:p>
                      <a:pPr algn="r"/>
                      <a:r>
                        <a:rPr lang="en-US" sz="1200" b="0" kern="1200" dirty="0">
                          <a:solidFill>
                            <a:schemeClr val="tx1"/>
                          </a:solidFill>
                          <a:latin typeface="Roboto" panose="02000000000000000000" pitchFamily="2" charset="0"/>
                          <a:ea typeface="Roboto" panose="02000000000000000000" pitchFamily="2" charset="0"/>
                          <a:cs typeface="+mn-cs"/>
                        </a:rPr>
                        <a:t>4,932</a:t>
                      </a:r>
                    </a:p>
                  </a:txBody>
                  <a:tcPr marL="180000" marR="180000" anchor="ctr"/>
                </a:tc>
                <a:tc>
                  <a:txBody>
                    <a:bodyPr/>
                    <a:lstStyle/>
                    <a:p>
                      <a:pPr algn="r"/>
                      <a:r>
                        <a:rPr lang="en-US" sz="1200" b="0" kern="1200" dirty="0">
                          <a:solidFill>
                            <a:schemeClr val="tx1"/>
                          </a:solidFill>
                          <a:latin typeface="Roboto" panose="02000000000000000000" pitchFamily="2" charset="0"/>
                          <a:ea typeface="Roboto" panose="02000000000000000000" pitchFamily="2" charset="0"/>
                          <a:cs typeface="+mn-cs"/>
                        </a:rPr>
                        <a:t>5,307</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2,955</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2,267</a:t>
                      </a:r>
                    </a:p>
                  </a:txBody>
                  <a:tcPr marL="180000" marR="180000" anchor="ctr"/>
                </a:tc>
                <a:extLst>
                  <a:ext uri="{0D108BD9-81ED-4DB2-BD59-A6C34878D82A}">
                    <a16:rowId xmlns:a16="http://schemas.microsoft.com/office/drawing/2014/main" val="10006"/>
                  </a:ext>
                </a:extLst>
              </a:tr>
              <a:tr h="402278">
                <a:tc>
                  <a:txBody>
                    <a:bodyPr/>
                    <a:lstStyle/>
                    <a:p>
                      <a:r>
                        <a:rPr lang="en-US" sz="1200" dirty="0">
                          <a:latin typeface="Roboto" panose="02000000000000000000" pitchFamily="2" charset="0"/>
                          <a:ea typeface="Roboto" panose="02000000000000000000" pitchFamily="2" charset="0"/>
                        </a:rPr>
                        <a:t>Total assets</a:t>
                      </a:r>
                      <a:endParaRPr lang="en-US" sz="1200" b="1" dirty="0">
                        <a:solidFill>
                          <a:srgbClr val="124D75"/>
                        </a:solidFill>
                        <a:latin typeface="Roboto" pitchFamily="2" charset="0"/>
                        <a:ea typeface="Roboto" pitchFamily="2" charset="0"/>
                      </a:endParaRPr>
                    </a:p>
                  </a:txBody>
                  <a:tcPr marL="180000" marR="180000" anchor="ctr"/>
                </a:tc>
                <a:tc>
                  <a:txBody>
                    <a:bodyPr/>
                    <a:lstStyle/>
                    <a:p>
                      <a:pPr algn="r"/>
                      <a:r>
                        <a:rPr lang="en-US" sz="1200" b="0" dirty="0">
                          <a:solidFill>
                            <a:srgbClr val="124D75"/>
                          </a:solidFill>
                          <a:latin typeface="Roboto" panose="02000000000000000000" pitchFamily="2" charset="0"/>
                          <a:ea typeface="Roboto" panose="02000000000000000000" pitchFamily="2" charset="0"/>
                        </a:rPr>
                        <a:t>12,630</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11,780</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12,268</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8,803</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6,673</a:t>
                      </a:r>
                    </a:p>
                  </a:txBody>
                  <a:tcPr marL="180000" marR="180000" anchor="ctr"/>
                </a:tc>
                <a:extLst>
                  <a:ext uri="{0D108BD9-81ED-4DB2-BD59-A6C34878D82A}">
                    <a16:rowId xmlns:a16="http://schemas.microsoft.com/office/drawing/2014/main" val="10007"/>
                  </a:ext>
                </a:extLst>
              </a:tr>
              <a:tr h="402278">
                <a:tc>
                  <a:txBody>
                    <a:bodyPr/>
                    <a:lstStyle/>
                    <a:p>
                      <a:r>
                        <a:rPr lang="en-US" sz="1200" dirty="0">
                          <a:latin typeface="Roboto" panose="02000000000000000000" pitchFamily="2" charset="0"/>
                          <a:ea typeface="Roboto" panose="02000000000000000000" pitchFamily="2" charset="0"/>
                        </a:rPr>
                        <a:t>Bank</a:t>
                      </a:r>
                      <a:r>
                        <a:rPr lang="en-US" sz="1200" baseline="0" dirty="0">
                          <a:latin typeface="Roboto" panose="02000000000000000000" pitchFamily="2" charset="0"/>
                          <a:ea typeface="Roboto" panose="02000000000000000000" pitchFamily="2" charset="0"/>
                        </a:rPr>
                        <a:t> debt and seller notes</a:t>
                      </a:r>
                      <a:endParaRPr lang="en-US" sz="1200" b="1" baseline="0" dirty="0">
                        <a:solidFill>
                          <a:srgbClr val="124D75"/>
                        </a:solidFill>
                        <a:latin typeface="Roboto" pitchFamily="2" charset="0"/>
                        <a:ea typeface="Roboto" pitchFamily="2" charset="0"/>
                      </a:endParaRPr>
                    </a:p>
                  </a:txBody>
                  <a:tcPr marL="180000" marR="180000" anchor="ctr"/>
                </a:tc>
                <a:tc>
                  <a:txBody>
                    <a:bodyPr/>
                    <a:lstStyle/>
                    <a:p>
                      <a:pPr algn="r"/>
                      <a:r>
                        <a:rPr lang="en-US" sz="1200" b="0" dirty="0">
                          <a:solidFill>
                            <a:srgbClr val="124D75"/>
                          </a:solidFill>
                          <a:latin typeface="Roboto" panose="02000000000000000000" pitchFamily="2" charset="0"/>
                          <a:ea typeface="Roboto" panose="02000000000000000000" pitchFamily="2" charset="0"/>
                        </a:rPr>
                        <a:t>2,415</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2,294</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1,862</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a:t>
                      </a:r>
                    </a:p>
                  </a:txBody>
                  <a:tcPr marL="180000" marR="180000" anchor="ctr"/>
                </a:tc>
                <a:extLst>
                  <a:ext uri="{0D108BD9-81ED-4DB2-BD59-A6C34878D82A}">
                    <a16:rowId xmlns:a16="http://schemas.microsoft.com/office/drawing/2014/main" val="10008"/>
                  </a:ext>
                </a:extLst>
              </a:tr>
              <a:tr h="402278">
                <a:tc>
                  <a:txBody>
                    <a:bodyPr/>
                    <a:lstStyle/>
                    <a:p>
                      <a:r>
                        <a:rPr lang="en-US" sz="1200" dirty="0">
                          <a:latin typeface="Roboto" panose="02000000000000000000" pitchFamily="2" charset="0"/>
                          <a:ea typeface="Roboto" panose="02000000000000000000" pitchFamily="2" charset="0"/>
                        </a:rPr>
                        <a:t>Total liabilities</a:t>
                      </a:r>
                      <a:endParaRPr lang="en-US" sz="1200" b="1" dirty="0">
                        <a:solidFill>
                          <a:srgbClr val="124D75"/>
                        </a:solidFill>
                        <a:latin typeface="Roboto" pitchFamily="2" charset="0"/>
                        <a:ea typeface="Roboto" pitchFamily="2" charset="0"/>
                      </a:endParaRPr>
                    </a:p>
                  </a:txBody>
                  <a:tcPr marL="180000" marR="180000" anchor="ctr"/>
                </a:tc>
                <a:tc>
                  <a:txBody>
                    <a:bodyPr/>
                    <a:lstStyle/>
                    <a:p>
                      <a:pPr algn="r"/>
                      <a:r>
                        <a:rPr lang="en-US" sz="1200" b="0" dirty="0">
                          <a:solidFill>
                            <a:srgbClr val="124D75"/>
                          </a:solidFill>
                          <a:latin typeface="Roboto" panose="02000000000000000000" pitchFamily="2" charset="0"/>
                          <a:ea typeface="Roboto" panose="02000000000000000000" pitchFamily="2" charset="0"/>
                        </a:rPr>
                        <a:t>11,650</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11,307</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11,415</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7,943</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5,208</a:t>
                      </a:r>
                    </a:p>
                  </a:txBody>
                  <a:tcPr marL="180000" marR="180000" anchor="ctr"/>
                </a:tc>
                <a:extLst>
                  <a:ext uri="{0D108BD9-81ED-4DB2-BD59-A6C34878D82A}">
                    <a16:rowId xmlns:a16="http://schemas.microsoft.com/office/drawing/2014/main" val="10009"/>
                  </a:ext>
                </a:extLst>
              </a:tr>
              <a:tr h="402278">
                <a:tc>
                  <a:txBody>
                    <a:bodyPr/>
                    <a:lstStyle/>
                    <a:p>
                      <a:r>
                        <a:rPr lang="en-US" sz="1200" dirty="0">
                          <a:latin typeface="Roboto" panose="02000000000000000000" pitchFamily="2" charset="0"/>
                          <a:ea typeface="Roboto" panose="02000000000000000000" pitchFamily="2" charset="0"/>
                        </a:rPr>
                        <a:t>Shareholders’ Equity</a:t>
                      </a:r>
                      <a:endParaRPr lang="en-US" sz="1200" b="1" dirty="0">
                        <a:solidFill>
                          <a:srgbClr val="124D75"/>
                        </a:solidFill>
                        <a:latin typeface="Roboto" pitchFamily="2" charset="0"/>
                        <a:ea typeface="Roboto" pitchFamily="2" charset="0"/>
                      </a:endParaRPr>
                    </a:p>
                  </a:txBody>
                  <a:tcPr marL="180000" marR="180000" anchor="ctr"/>
                </a:tc>
                <a:tc>
                  <a:txBody>
                    <a:bodyPr/>
                    <a:lstStyle/>
                    <a:p>
                      <a:pPr algn="r"/>
                      <a:r>
                        <a:rPr lang="en-US" sz="1200" b="0" dirty="0">
                          <a:solidFill>
                            <a:srgbClr val="124D75"/>
                          </a:solidFill>
                          <a:latin typeface="Roboto" panose="02000000000000000000" pitchFamily="2" charset="0"/>
                          <a:ea typeface="Roboto" panose="02000000000000000000" pitchFamily="2" charset="0"/>
                        </a:rPr>
                        <a:t>980</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473</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854</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860</a:t>
                      </a:r>
                    </a:p>
                  </a:txBody>
                  <a:tcPr marL="180000" marR="180000" anchor="ctr"/>
                </a:tc>
                <a:tc>
                  <a:txBody>
                    <a:bodyPr/>
                    <a:lstStyle/>
                    <a:p>
                      <a:pPr algn="r"/>
                      <a:r>
                        <a:rPr lang="en-US" sz="1200" b="0" dirty="0">
                          <a:solidFill>
                            <a:schemeClr val="tx1"/>
                          </a:solidFill>
                          <a:latin typeface="Roboto" panose="02000000000000000000" pitchFamily="2" charset="0"/>
                          <a:ea typeface="Roboto" panose="02000000000000000000" pitchFamily="2" charset="0"/>
                        </a:rPr>
                        <a:t>1,465</a:t>
                      </a:r>
                    </a:p>
                  </a:txBody>
                  <a:tcPr marL="180000" marR="18000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25933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E2823EBC-CEB2-F84B-B070-FF6502D2518E}"/>
              </a:ext>
            </a:extLst>
          </p:cNvPr>
          <p:cNvGraphicFramePr>
            <a:graphicFrameLocks noGrp="1"/>
          </p:cNvGraphicFramePr>
          <p:nvPr>
            <p:ph idx="1"/>
            <p:extLst>
              <p:ext uri="{D42A27DB-BD31-4B8C-83A1-F6EECF244321}">
                <p14:modId xmlns:p14="http://schemas.microsoft.com/office/powerpoint/2010/main" val="3146643836"/>
              </p:ext>
            </p:extLst>
          </p:nvPr>
        </p:nvGraphicFramePr>
        <p:xfrm>
          <a:off x="458785" y="1549402"/>
          <a:ext cx="11268059" cy="2720956"/>
        </p:xfrm>
        <a:graphic>
          <a:graphicData uri="http://schemas.openxmlformats.org/drawingml/2006/table">
            <a:tbl>
              <a:tblPr firstRow="1" bandRow="1">
                <a:tableStyleId>{9D7B26C5-4107-4FEC-AEDC-1716B250A1EF}</a:tableStyleId>
              </a:tblPr>
              <a:tblGrid>
                <a:gridCol w="3653534">
                  <a:extLst>
                    <a:ext uri="{9D8B030D-6E8A-4147-A177-3AD203B41FA5}">
                      <a16:colId xmlns:a16="http://schemas.microsoft.com/office/drawing/2014/main" val="20000"/>
                    </a:ext>
                  </a:extLst>
                </a:gridCol>
                <a:gridCol w="1522905">
                  <a:extLst>
                    <a:ext uri="{9D8B030D-6E8A-4147-A177-3AD203B41FA5}">
                      <a16:colId xmlns:a16="http://schemas.microsoft.com/office/drawing/2014/main" val="2077459353"/>
                    </a:ext>
                  </a:extLst>
                </a:gridCol>
                <a:gridCol w="1522905">
                  <a:extLst>
                    <a:ext uri="{9D8B030D-6E8A-4147-A177-3AD203B41FA5}">
                      <a16:colId xmlns:a16="http://schemas.microsoft.com/office/drawing/2014/main" val="337226126"/>
                    </a:ext>
                  </a:extLst>
                </a:gridCol>
                <a:gridCol w="1522905">
                  <a:extLst>
                    <a:ext uri="{9D8B030D-6E8A-4147-A177-3AD203B41FA5}">
                      <a16:colId xmlns:a16="http://schemas.microsoft.com/office/drawing/2014/main" val="3977073568"/>
                    </a:ext>
                  </a:extLst>
                </a:gridCol>
                <a:gridCol w="1522905">
                  <a:extLst>
                    <a:ext uri="{9D8B030D-6E8A-4147-A177-3AD203B41FA5}">
                      <a16:colId xmlns:a16="http://schemas.microsoft.com/office/drawing/2014/main" val="2884448383"/>
                    </a:ext>
                  </a:extLst>
                </a:gridCol>
                <a:gridCol w="1522905">
                  <a:extLst>
                    <a:ext uri="{9D8B030D-6E8A-4147-A177-3AD203B41FA5}">
                      <a16:colId xmlns:a16="http://schemas.microsoft.com/office/drawing/2014/main" val="20005"/>
                    </a:ext>
                  </a:extLst>
                </a:gridCol>
              </a:tblGrid>
              <a:tr h="446801">
                <a:tc>
                  <a:txBody>
                    <a:bodyPr/>
                    <a:lstStyle/>
                    <a:p>
                      <a:r>
                        <a:rPr lang="en-CA" sz="1200" dirty="0">
                          <a:latin typeface="Roboto" panose="02000000000000000000" pitchFamily="2" charset="0"/>
                          <a:ea typeface="Roboto" panose="02000000000000000000" pitchFamily="2" charset="0"/>
                        </a:rPr>
                        <a:t>In 000s</a:t>
                      </a:r>
                      <a:r>
                        <a:rPr lang="en-CA" sz="1200" baseline="0" dirty="0">
                          <a:latin typeface="Roboto" panose="02000000000000000000" pitchFamily="2" charset="0"/>
                          <a:ea typeface="Roboto" panose="02000000000000000000" pitchFamily="2" charset="0"/>
                        </a:rPr>
                        <a:t> of </a:t>
                      </a:r>
                      <a:r>
                        <a:rPr lang="en-CA" sz="1200" dirty="0">
                          <a:latin typeface="Roboto" pitchFamily="2" charset="0"/>
                          <a:ea typeface="Roboto" pitchFamily="2" charset="0"/>
                        </a:rPr>
                        <a:t>CAD Dollars</a:t>
                      </a:r>
                    </a:p>
                  </a:txBody>
                  <a:tcPr marL="216000" marR="216000" marT="45710" marB="45710" anchor="ctr"/>
                </a:tc>
                <a:tc>
                  <a:txBody>
                    <a:bodyPr/>
                    <a:lstStyle/>
                    <a:p>
                      <a:pPr algn="r"/>
                      <a:r>
                        <a:rPr lang="en-CA" sz="1400" b="1" dirty="0">
                          <a:solidFill>
                            <a:schemeClr val="tx1"/>
                          </a:solidFill>
                          <a:latin typeface="Roboto" pitchFamily="2" charset="0"/>
                          <a:ea typeface="Roboto" pitchFamily="2" charset="0"/>
                        </a:rPr>
                        <a:t>FY A</a:t>
                      </a:r>
                    </a:p>
                    <a:p>
                      <a:pPr algn="r"/>
                      <a:r>
                        <a:rPr lang="en-CA" sz="1400" b="1" dirty="0">
                          <a:solidFill>
                            <a:schemeClr val="tx1"/>
                          </a:solidFill>
                          <a:latin typeface="Roboto" pitchFamily="2" charset="0"/>
                          <a:ea typeface="Roboto" pitchFamily="2" charset="0"/>
                        </a:rPr>
                        <a:t>2019</a:t>
                      </a:r>
                    </a:p>
                  </a:txBody>
                  <a:tcPr marL="216000" marR="216000" marT="45710" marB="45710"/>
                </a:tc>
                <a:tc>
                  <a:txBody>
                    <a:bodyPr/>
                    <a:lstStyle/>
                    <a:p>
                      <a:pPr algn="r"/>
                      <a:r>
                        <a:rPr lang="en-CA" sz="1400" b="1" dirty="0">
                          <a:solidFill>
                            <a:srgbClr val="124D75"/>
                          </a:solidFill>
                          <a:latin typeface="Roboto" pitchFamily="2" charset="0"/>
                          <a:ea typeface="Roboto" pitchFamily="2" charset="0"/>
                        </a:rPr>
                        <a:t>Q4 A</a:t>
                      </a:r>
                    </a:p>
                    <a:p>
                      <a:pPr algn="r"/>
                      <a:r>
                        <a:rPr lang="en-CA" sz="1400" b="1" dirty="0">
                          <a:solidFill>
                            <a:srgbClr val="124D75"/>
                          </a:solidFill>
                          <a:latin typeface="Roboto" pitchFamily="2" charset="0"/>
                          <a:ea typeface="Roboto" pitchFamily="2" charset="0"/>
                        </a:rPr>
                        <a:t>2019</a:t>
                      </a:r>
                    </a:p>
                  </a:txBody>
                  <a:tcPr marL="216000" marR="216000" marT="45710" marB="45710"/>
                </a:tc>
                <a:tc>
                  <a:txBody>
                    <a:bodyPr/>
                    <a:lstStyle/>
                    <a:p>
                      <a:pPr algn="r"/>
                      <a:r>
                        <a:rPr lang="en-CA" sz="1400" b="1" dirty="0">
                          <a:solidFill>
                            <a:schemeClr val="tx1"/>
                          </a:solidFill>
                          <a:latin typeface="Roboto" pitchFamily="2" charset="0"/>
                          <a:ea typeface="Roboto" pitchFamily="2" charset="0"/>
                        </a:rPr>
                        <a:t>Q3 A</a:t>
                      </a:r>
                    </a:p>
                    <a:p>
                      <a:pPr algn="r"/>
                      <a:r>
                        <a:rPr lang="en-CA" sz="1400" b="1" dirty="0">
                          <a:solidFill>
                            <a:schemeClr val="tx1"/>
                          </a:solidFill>
                          <a:latin typeface="Roboto" pitchFamily="2" charset="0"/>
                          <a:ea typeface="Roboto" pitchFamily="2" charset="0"/>
                        </a:rPr>
                        <a:t>2019</a:t>
                      </a:r>
                    </a:p>
                  </a:txBody>
                  <a:tcPr marL="216000" marR="216000" marT="45710" marB="45710"/>
                </a:tc>
                <a:tc>
                  <a:txBody>
                    <a:bodyPr/>
                    <a:lstStyle/>
                    <a:p>
                      <a:pPr algn="r"/>
                      <a:r>
                        <a:rPr lang="en-CA" sz="1400" b="1" dirty="0">
                          <a:solidFill>
                            <a:schemeClr val="tx1"/>
                          </a:solidFill>
                          <a:latin typeface="Roboto" pitchFamily="2" charset="0"/>
                          <a:ea typeface="Roboto" pitchFamily="2" charset="0"/>
                        </a:rPr>
                        <a:t>Q2 A</a:t>
                      </a:r>
                    </a:p>
                    <a:p>
                      <a:pPr algn="r"/>
                      <a:r>
                        <a:rPr lang="en-CA" sz="1400" b="1" dirty="0">
                          <a:solidFill>
                            <a:schemeClr val="tx1"/>
                          </a:solidFill>
                          <a:latin typeface="Roboto" pitchFamily="2" charset="0"/>
                          <a:ea typeface="Roboto" pitchFamily="2" charset="0"/>
                        </a:rPr>
                        <a:t>2019</a:t>
                      </a:r>
                    </a:p>
                  </a:txBody>
                  <a:tcPr marL="216000" marR="216000" marT="45710" marB="45710"/>
                </a:tc>
                <a:tc>
                  <a:txBody>
                    <a:bodyPr/>
                    <a:lstStyle/>
                    <a:p>
                      <a:pPr algn="r"/>
                      <a:r>
                        <a:rPr lang="en-CA" sz="1400" b="1" dirty="0">
                          <a:solidFill>
                            <a:schemeClr val="tx1"/>
                          </a:solidFill>
                          <a:latin typeface="Roboto" pitchFamily="2" charset="0"/>
                          <a:ea typeface="Roboto" pitchFamily="2" charset="0"/>
                        </a:rPr>
                        <a:t>Q1 A</a:t>
                      </a:r>
                    </a:p>
                    <a:p>
                      <a:pPr algn="r"/>
                      <a:r>
                        <a:rPr lang="en-CA" sz="1400" b="1" dirty="0">
                          <a:solidFill>
                            <a:schemeClr val="tx1"/>
                          </a:solidFill>
                          <a:latin typeface="Roboto" pitchFamily="2" charset="0"/>
                          <a:ea typeface="Roboto" pitchFamily="2" charset="0"/>
                        </a:rPr>
                        <a:t>2019</a:t>
                      </a:r>
                    </a:p>
                  </a:txBody>
                  <a:tcPr marL="216000" marR="216000" marT="45710" marB="45710"/>
                </a:tc>
                <a:extLst>
                  <a:ext uri="{0D108BD9-81ED-4DB2-BD59-A6C34878D82A}">
                    <a16:rowId xmlns:a16="http://schemas.microsoft.com/office/drawing/2014/main" val="10000"/>
                  </a:ext>
                </a:extLst>
              </a:tr>
              <a:tr h="367136">
                <a:tc>
                  <a:txBody>
                    <a:bodyPr/>
                    <a:lstStyle/>
                    <a:p>
                      <a:r>
                        <a:rPr lang="en-US" sz="1400" dirty="0">
                          <a:latin typeface="Roboto" panose="02000000000000000000" pitchFamily="2" charset="0"/>
                          <a:ea typeface="Roboto" panose="02000000000000000000" pitchFamily="2" charset="0"/>
                        </a:rPr>
                        <a:t>Leasehold Improvements</a:t>
                      </a:r>
                    </a:p>
                  </a:txBody>
                  <a:tcPr marL="216000" marR="216000" marT="45710" marB="4571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Roboto" pitchFamily="2" charset="0"/>
                          <a:ea typeface="Roboto" pitchFamily="2" charset="0"/>
                          <a:cs typeface="+mn-cs"/>
                        </a:rPr>
                        <a:t>1</a:t>
                      </a:r>
                    </a:p>
                  </a:txBody>
                  <a:tcPr marL="216000" marR="216000" marT="45710" marB="4571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kern="1200" dirty="0">
                          <a:solidFill>
                            <a:srgbClr val="124D75"/>
                          </a:solidFill>
                          <a:latin typeface="Roboto" pitchFamily="2" charset="0"/>
                          <a:ea typeface="Roboto" pitchFamily="2" charset="0"/>
                          <a:cs typeface="+mn-cs"/>
                        </a:rPr>
                        <a:t>-</a:t>
                      </a:r>
                    </a:p>
                  </a:txBody>
                  <a:tcPr marL="216000" marR="216000" marT="45710" marB="4571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Roboto" pitchFamily="2" charset="0"/>
                          <a:ea typeface="Roboto" pitchFamily="2" charset="0"/>
                          <a:cs typeface="+mn-cs"/>
                        </a:rPr>
                        <a:t>-</a:t>
                      </a:r>
                    </a:p>
                  </a:txBody>
                  <a:tcPr marL="216000" marR="216000" marT="45710" marB="45710" anchor="ctr"/>
                </a:tc>
                <a:tc>
                  <a:txBody>
                    <a:bodyPr/>
                    <a:lstStyle/>
                    <a:p>
                      <a:pPr marL="0" algn="r" defTabSz="914400" rtl="0" eaLnBrk="1" latinLnBrk="0" hangingPunct="1"/>
                      <a:r>
                        <a:rPr lang="en-US" sz="1400" b="0" kern="1200" dirty="0">
                          <a:solidFill>
                            <a:schemeClr val="tx1"/>
                          </a:solidFill>
                          <a:latin typeface="Roboto" pitchFamily="2" charset="0"/>
                          <a:ea typeface="Roboto" pitchFamily="2" charset="0"/>
                          <a:cs typeface="+mn-cs"/>
                        </a:rPr>
                        <a:t>(3)</a:t>
                      </a:r>
                    </a:p>
                  </a:txBody>
                  <a:tcPr marL="216000" marR="216000" marT="45710" marB="45710" anchor="ctr"/>
                </a:tc>
                <a:tc>
                  <a:txBody>
                    <a:bodyPr/>
                    <a:lstStyle/>
                    <a:p>
                      <a:pPr algn="r"/>
                      <a:r>
                        <a:rPr lang="en-US" sz="1400" dirty="0">
                          <a:solidFill>
                            <a:schemeClr val="tx1"/>
                          </a:solidFill>
                          <a:latin typeface="Roboto" panose="02000000000000000000" pitchFamily="2" charset="0"/>
                          <a:ea typeface="Roboto" panose="02000000000000000000" pitchFamily="2" charset="0"/>
                        </a:rPr>
                        <a:t>4</a:t>
                      </a:r>
                    </a:p>
                  </a:txBody>
                  <a:tcPr marL="216000" marR="216000" marT="45710" marB="45710" anchor="ctr"/>
                </a:tc>
                <a:extLst>
                  <a:ext uri="{0D108BD9-81ED-4DB2-BD59-A6C34878D82A}">
                    <a16:rowId xmlns:a16="http://schemas.microsoft.com/office/drawing/2014/main" val="10001"/>
                  </a:ext>
                </a:extLst>
              </a:tr>
              <a:tr h="367136">
                <a:tc>
                  <a:txBody>
                    <a:bodyPr/>
                    <a:lstStyle/>
                    <a:p>
                      <a:r>
                        <a:rPr lang="en-US" sz="1400" dirty="0">
                          <a:latin typeface="Roboto" panose="02000000000000000000" pitchFamily="2" charset="0"/>
                          <a:ea typeface="Roboto" panose="02000000000000000000" pitchFamily="2" charset="0"/>
                        </a:rPr>
                        <a:t>Furniture and Equipment</a:t>
                      </a:r>
                    </a:p>
                  </a:txBody>
                  <a:tcPr marL="216000" marR="216000" marT="45710" marB="45710" anchor="ctr"/>
                </a:tc>
                <a:tc>
                  <a:txBody>
                    <a:bodyPr/>
                    <a:lstStyle/>
                    <a:p>
                      <a:pPr marL="0" algn="r" defTabSz="914400" rtl="0" eaLnBrk="1" latinLnBrk="0" hangingPunct="1"/>
                      <a:r>
                        <a:rPr lang="en-US" sz="1400" b="0" kern="1200" dirty="0">
                          <a:solidFill>
                            <a:schemeClr val="tx1"/>
                          </a:solidFill>
                          <a:latin typeface="Roboto" pitchFamily="2" charset="0"/>
                          <a:ea typeface="Roboto" pitchFamily="2" charset="0"/>
                          <a:cs typeface="+mn-cs"/>
                        </a:rPr>
                        <a:t>-</a:t>
                      </a:r>
                    </a:p>
                  </a:txBody>
                  <a:tcPr marL="216000" marR="216000" marT="45710" marB="45710" anchor="ctr"/>
                </a:tc>
                <a:tc>
                  <a:txBody>
                    <a:bodyPr/>
                    <a:lstStyle/>
                    <a:p>
                      <a:pPr marL="0" algn="r" defTabSz="914400" rtl="0" eaLnBrk="1" latinLnBrk="0" hangingPunct="1"/>
                      <a:r>
                        <a:rPr lang="en-US" sz="1400" b="0" kern="1200" dirty="0">
                          <a:solidFill>
                            <a:srgbClr val="124D75"/>
                          </a:solidFill>
                          <a:latin typeface="Roboto" pitchFamily="2" charset="0"/>
                          <a:ea typeface="Roboto" pitchFamily="2" charset="0"/>
                          <a:cs typeface="+mn-cs"/>
                        </a:rPr>
                        <a:t>-</a:t>
                      </a:r>
                    </a:p>
                  </a:txBody>
                  <a:tcPr marL="216000" marR="216000" marT="45710" marB="45710" anchor="ctr"/>
                </a:tc>
                <a:tc>
                  <a:txBody>
                    <a:bodyPr/>
                    <a:lstStyle/>
                    <a:p>
                      <a:pPr marL="0" algn="r" defTabSz="914400" rtl="0" eaLnBrk="1" latinLnBrk="0" hangingPunct="1"/>
                      <a:r>
                        <a:rPr lang="en-US" sz="1400" b="0" kern="1200" dirty="0">
                          <a:solidFill>
                            <a:schemeClr val="tx1"/>
                          </a:solidFill>
                          <a:latin typeface="Roboto" pitchFamily="2" charset="0"/>
                          <a:ea typeface="Roboto" pitchFamily="2" charset="0"/>
                          <a:cs typeface="+mn-cs"/>
                        </a:rPr>
                        <a:t>-</a:t>
                      </a:r>
                    </a:p>
                  </a:txBody>
                  <a:tcPr marL="216000" marR="216000" marT="45710" marB="45710" anchor="ctr"/>
                </a:tc>
                <a:tc>
                  <a:txBody>
                    <a:bodyPr/>
                    <a:lstStyle/>
                    <a:p>
                      <a:pPr marL="0" algn="r" defTabSz="914400" rtl="0" eaLnBrk="1" latinLnBrk="0" hangingPunct="1"/>
                      <a:r>
                        <a:rPr lang="en-US" sz="1400" b="0" kern="1200" dirty="0">
                          <a:solidFill>
                            <a:schemeClr val="tx1"/>
                          </a:solidFill>
                          <a:latin typeface="Roboto" pitchFamily="2" charset="0"/>
                          <a:ea typeface="Roboto" pitchFamily="2" charset="0"/>
                          <a:cs typeface="+mn-cs"/>
                        </a:rPr>
                        <a:t>-</a:t>
                      </a:r>
                    </a:p>
                  </a:txBody>
                  <a:tcPr marL="216000" marR="216000" marT="45710" marB="45710" anchor="ctr"/>
                </a:tc>
                <a:tc>
                  <a:txBody>
                    <a:bodyPr/>
                    <a:lstStyle/>
                    <a:p>
                      <a:pPr algn="r"/>
                      <a:r>
                        <a:rPr lang="en-US" sz="1400" dirty="0">
                          <a:solidFill>
                            <a:schemeClr val="tx1"/>
                          </a:solidFill>
                          <a:latin typeface="Roboto" panose="02000000000000000000" pitchFamily="2" charset="0"/>
                          <a:ea typeface="Roboto" panose="02000000000000000000" pitchFamily="2" charset="0"/>
                        </a:rPr>
                        <a:t>-</a:t>
                      </a:r>
                    </a:p>
                  </a:txBody>
                  <a:tcPr marL="216000" marR="216000" marT="45710" marB="45710" anchor="ctr"/>
                </a:tc>
                <a:extLst>
                  <a:ext uri="{0D108BD9-81ED-4DB2-BD59-A6C34878D82A}">
                    <a16:rowId xmlns:a16="http://schemas.microsoft.com/office/drawing/2014/main" val="10002"/>
                  </a:ext>
                </a:extLst>
              </a:tr>
              <a:tr h="367136">
                <a:tc>
                  <a:txBody>
                    <a:bodyPr/>
                    <a:lstStyle/>
                    <a:p>
                      <a:r>
                        <a:rPr lang="en-US" sz="1400" dirty="0">
                          <a:latin typeface="Roboto" panose="02000000000000000000" pitchFamily="2" charset="0"/>
                          <a:ea typeface="Roboto" panose="02000000000000000000" pitchFamily="2" charset="0"/>
                        </a:rPr>
                        <a:t>Computer Hardware </a:t>
                      </a:r>
                      <a:r>
                        <a:rPr lang="en-US" sz="1100" dirty="0">
                          <a:latin typeface="Roboto" panose="02000000000000000000" pitchFamily="2" charset="0"/>
                          <a:ea typeface="Roboto" panose="02000000000000000000" pitchFamily="2" charset="0"/>
                        </a:rPr>
                        <a:t>(including</a:t>
                      </a:r>
                      <a:r>
                        <a:rPr lang="en-US" sz="1100" baseline="0" dirty="0">
                          <a:latin typeface="Roboto" panose="02000000000000000000" pitchFamily="2" charset="0"/>
                          <a:ea typeface="Roboto" panose="02000000000000000000" pitchFamily="2" charset="0"/>
                        </a:rPr>
                        <a:t> TaaS)</a:t>
                      </a:r>
                      <a:endParaRPr lang="en-US" sz="1400" dirty="0">
                        <a:latin typeface="Roboto" panose="02000000000000000000" pitchFamily="2" charset="0"/>
                        <a:ea typeface="Roboto" panose="02000000000000000000" pitchFamily="2" charset="0"/>
                      </a:endParaRPr>
                    </a:p>
                  </a:txBody>
                  <a:tcPr marL="216000" marR="216000" marT="45710" marB="45710" anchor="ctr"/>
                </a:tc>
                <a:tc>
                  <a:txBody>
                    <a:bodyPr/>
                    <a:lstStyle/>
                    <a:p>
                      <a:pPr marL="0" algn="r" defTabSz="914400" rtl="0" eaLnBrk="1" latinLnBrk="0" hangingPunct="1"/>
                      <a:r>
                        <a:rPr lang="en-US" sz="1400" b="0" kern="1200" dirty="0">
                          <a:solidFill>
                            <a:schemeClr val="tx1"/>
                          </a:solidFill>
                          <a:latin typeface="Roboto" pitchFamily="2" charset="0"/>
                          <a:ea typeface="Roboto" pitchFamily="2" charset="0"/>
                          <a:cs typeface="+mn-cs"/>
                        </a:rPr>
                        <a:t>578</a:t>
                      </a:r>
                    </a:p>
                  </a:txBody>
                  <a:tcPr marL="216000" marR="216000" marT="45710" marB="45710" anchor="ctr"/>
                </a:tc>
                <a:tc>
                  <a:txBody>
                    <a:bodyPr/>
                    <a:lstStyle/>
                    <a:p>
                      <a:pPr marL="0" algn="r" defTabSz="914400" rtl="0" eaLnBrk="1" latinLnBrk="0" hangingPunct="1"/>
                      <a:r>
                        <a:rPr lang="en-US" sz="1400" b="0" kern="1200" dirty="0">
                          <a:solidFill>
                            <a:srgbClr val="124D75"/>
                          </a:solidFill>
                          <a:latin typeface="Roboto" pitchFamily="2" charset="0"/>
                          <a:ea typeface="Roboto" pitchFamily="2" charset="0"/>
                          <a:cs typeface="+mn-cs"/>
                        </a:rPr>
                        <a:t>56</a:t>
                      </a:r>
                    </a:p>
                  </a:txBody>
                  <a:tcPr marL="216000" marR="216000" marT="45710" marB="45710" anchor="ctr"/>
                </a:tc>
                <a:tc>
                  <a:txBody>
                    <a:bodyPr/>
                    <a:lstStyle/>
                    <a:p>
                      <a:pPr marL="0" algn="r" defTabSz="914400" rtl="0" eaLnBrk="1" latinLnBrk="0" hangingPunct="1"/>
                      <a:r>
                        <a:rPr lang="en-US" sz="1400" b="0" kern="1200" dirty="0">
                          <a:solidFill>
                            <a:schemeClr val="tx1"/>
                          </a:solidFill>
                          <a:latin typeface="Roboto" pitchFamily="2" charset="0"/>
                          <a:ea typeface="Roboto" pitchFamily="2" charset="0"/>
                          <a:cs typeface="+mn-cs"/>
                        </a:rPr>
                        <a:t>172</a:t>
                      </a:r>
                    </a:p>
                  </a:txBody>
                  <a:tcPr marL="216000" marR="216000" marT="45710" marB="45710" anchor="ctr"/>
                </a:tc>
                <a:tc>
                  <a:txBody>
                    <a:bodyPr/>
                    <a:lstStyle/>
                    <a:p>
                      <a:pPr marL="0" algn="r" defTabSz="914400" rtl="0" eaLnBrk="1" latinLnBrk="0" hangingPunct="1"/>
                      <a:r>
                        <a:rPr lang="en-US" sz="1400" b="0" kern="1200" dirty="0">
                          <a:solidFill>
                            <a:schemeClr val="tx1"/>
                          </a:solidFill>
                          <a:latin typeface="Roboto" pitchFamily="2" charset="0"/>
                          <a:ea typeface="Roboto" pitchFamily="2" charset="0"/>
                          <a:cs typeface="+mn-cs"/>
                        </a:rPr>
                        <a:t>152</a:t>
                      </a:r>
                    </a:p>
                  </a:txBody>
                  <a:tcPr marL="216000" marR="216000" marT="45710" marB="45710" anchor="ctr"/>
                </a:tc>
                <a:tc>
                  <a:txBody>
                    <a:bodyPr/>
                    <a:lstStyle/>
                    <a:p>
                      <a:pPr algn="r"/>
                      <a:r>
                        <a:rPr lang="en-US" sz="1400" dirty="0">
                          <a:solidFill>
                            <a:schemeClr val="tx1"/>
                          </a:solidFill>
                          <a:latin typeface="Roboto" panose="02000000000000000000" pitchFamily="2" charset="0"/>
                          <a:ea typeface="Roboto" panose="02000000000000000000" pitchFamily="2" charset="0"/>
                        </a:rPr>
                        <a:t>198</a:t>
                      </a:r>
                    </a:p>
                  </a:txBody>
                  <a:tcPr marL="216000" marR="216000" marT="45710" marB="45710" anchor="ctr"/>
                </a:tc>
                <a:extLst>
                  <a:ext uri="{0D108BD9-81ED-4DB2-BD59-A6C34878D82A}">
                    <a16:rowId xmlns:a16="http://schemas.microsoft.com/office/drawing/2014/main" val="10003"/>
                  </a:ext>
                </a:extLst>
              </a:tr>
              <a:tr h="367136">
                <a:tc>
                  <a:txBody>
                    <a:bodyPr/>
                    <a:lstStyle/>
                    <a:p>
                      <a:r>
                        <a:rPr lang="en-US" sz="1400" dirty="0">
                          <a:latin typeface="Roboto" panose="02000000000000000000" pitchFamily="2" charset="0"/>
                          <a:ea typeface="Roboto" panose="02000000000000000000" pitchFamily="2" charset="0"/>
                        </a:rPr>
                        <a:t>Computer</a:t>
                      </a:r>
                      <a:r>
                        <a:rPr lang="en-US" sz="1400" baseline="0" dirty="0">
                          <a:latin typeface="Roboto" panose="02000000000000000000" pitchFamily="2" charset="0"/>
                          <a:ea typeface="Roboto" panose="02000000000000000000" pitchFamily="2" charset="0"/>
                        </a:rPr>
                        <a:t> Software</a:t>
                      </a:r>
                      <a:endParaRPr lang="en-US" sz="1400" dirty="0">
                        <a:latin typeface="Roboto" panose="02000000000000000000" pitchFamily="2" charset="0"/>
                        <a:ea typeface="Roboto" panose="02000000000000000000" pitchFamily="2" charset="0"/>
                      </a:endParaRPr>
                    </a:p>
                  </a:txBody>
                  <a:tcPr marL="216000" marR="216000" marT="45710" marB="45710" anchor="ctr"/>
                </a:tc>
                <a:tc>
                  <a:txBody>
                    <a:bodyPr/>
                    <a:lstStyle/>
                    <a:p>
                      <a:pPr marL="0" algn="r" defTabSz="914400" rtl="0" eaLnBrk="1" latinLnBrk="0" hangingPunct="1"/>
                      <a:r>
                        <a:rPr lang="en-US" sz="1400" b="0" kern="1200" dirty="0">
                          <a:solidFill>
                            <a:schemeClr val="tx1"/>
                          </a:solidFill>
                          <a:latin typeface="Roboto" pitchFamily="2" charset="0"/>
                          <a:ea typeface="Roboto" pitchFamily="2" charset="0"/>
                          <a:cs typeface="+mn-cs"/>
                        </a:rPr>
                        <a:t>53</a:t>
                      </a:r>
                    </a:p>
                  </a:txBody>
                  <a:tcPr marL="216000" marR="216000" marT="45710" marB="45710" anchor="ctr"/>
                </a:tc>
                <a:tc>
                  <a:txBody>
                    <a:bodyPr/>
                    <a:lstStyle/>
                    <a:p>
                      <a:pPr marL="0" algn="r" defTabSz="914400" rtl="0" eaLnBrk="1" latinLnBrk="0" hangingPunct="1"/>
                      <a:r>
                        <a:rPr lang="en-US" sz="1400" b="0" kern="1200" dirty="0">
                          <a:solidFill>
                            <a:srgbClr val="124D75"/>
                          </a:solidFill>
                          <a:latin typeface="Roboto" pitchFamily="2" charset="0"/>
                          <a:ea typeface="Roboto" pitchFamily="2" charset="0"/>
                          <a:cs typeface="+mn-cs"/>
                        </a:rPr>
                        <a:t>11</a:t>
                      </a:r>
                    </a:p>
                  </a:txBody>
                  <a:tcPr marL="216000" marR="216000" marT="45710" marB="45710" anchor="ctr"/>
                </a:tc>
                <a:tc>
                  <a:txBody>
                    <a:bodyPr/>
                    <a:lstStyle/>
                    <a:p>
                      <a:pPr marL="0" algn="r" defTabSz="914400" rtl="0" eaLnBrk="1" latinLnBrk="0" hangingPunct="1"/>
                      <a:r>
                        <a:rPr lang="en-US" sz="1400" b="0" kern="1200" dirty="0">
                          <a:solidFill>
                            <a:schemeClr val="tx1"/>
                          </a:solidFill>
                          <a:latin typeface="Roboto" pitchFamily="2" charset="0"/>
                          <a:ea typeface="Roboto" pitchFamily="2" charset="0"/>
                          <a:cs typeface="+mn-cs"/>
                        </a:rPr>
                        <a:t>2</a:t>
                      </a:r>
                    </a:p>
                  </a:txBody>
                  <a:tcPr marL="216000" marR="216000" marT="45710" marB="45710" anchor="ctr"/>
                </a:tc>
                <a:tc>
                  <a:txBody>
                    <a:bodyPr/>
                    <a:lstStyle/>
                    <a:p>
                      <a:pPr marL="0" algn="r" defTabSz="914400" rtl="0" eaLnBrk="1" latinLnBrk="0" hangingPunct="1"/>
                      <a:r>
                        <a:rPr lang="en-US" sz="1400" b="0" kern="1200" dirty="0">
                          <a:solidFill>
                            <a:schemeClr val="tx1"/>
                          </a:solidFill>
                          <a:latin typeface="Roboto" pitchFamily="2" charset="0"/>
                          <a:ea typeface="Roboto" pitchFamily="2" charset="0"/>
                          <a:cs typeface="+mn-cs"/>
                        </a:rPr>
                        <a:t>-</a:t>
                      </a:r>
                    </a:p>
                  </a:txBody>
                  <a:tcPr marL="216000" marR="216000" marT="45710" marB="45710" anchor="ctr"/>
                </a:tc>
                <a:tc>
                  <a:txBody>
                    <a:bodyPr/>
                    <a:lstStyle/>
                    <a:p>
                      <a:pPr algn="r"/>
                      <a:r>
                        <a:rPr lang="en-US" sz="1400" dirty="0">
                          <a:solidFill>
                            <a:schemeClr val="tx1"/>
                          </a:solidFill>
                          <a:latin typeface="Roboto" panose="02000000000000000000" pitchFamily="2" charset="0"/>
                          <a:ea typeface="Roboto" panose="02000000000000000000" pitchFamily="2" charset="0"/>
                        </a:rPr>
                        <a:t>-</a:t>
                      </a:r>
                    </a:p>
                  </a:txBody>
                  <a:tcPr marL="216000" marR="216000" marT="45710" marB="45710" anchor="ctr"/>
                </a:tc>
                <a:extLst>
                  <a:ext uri="{0D108BD9-81ED-4DB2-BD59-A6C34878D82A}">
                    <a16:rowId xmlns:a16="http://schemas.microsoft.com/office/drawing/2014/main" val="10004"/>
                  </a:ext>
                </a:extLst>
              </a:tr>
              <a:tr h="367136">
                <a:tc>
                  <a:txBody>
                    <a:bodyPr/>
                    <a:lstStyle/>
                    <a:p>
                      <a:r>
                        <a:rPr lang="en-US" sz="1400" dirty="0">
                          <a:latin typeface="Roboto" panose="02000000000000000000" pitchFamily="2" charset="0"/>
                          <a:ea typeface="Roboto" panose="02000000000000000000" pitchFamily="2" charset="0"/>
                        </a:rPr>
                        <a:t>Intangibles</a:t>
                      </a:r>
                    </a:p>
                  </a:txBody>
                  <a:tcPr marL="216000" marR="216000" marT="45710" marB="45710" anchor="ctr"/>
                </a:tc>
                <a:tc>
                  <a:txBody>
                    <a:bodyPr/>
                    <a:lstStyle/>
                    <a:p>
                      <a:pPr marL="0" algn="r" defTabSz="914400" rtl="0" eaLnBrk="1" latinLnBrk="0" hangingPunct="1"/>
                      <a:r>
                        <a:rPr lang="en-US" sz="1400" b="0" kern="1200" dirty="0">
                          <a:solidFill>
                            <a:schemeClr val="tx1"/>
                          </a:solidFill>
                          <a:latin typeface="Roboto" pitchFamily="2" charset="0"/>
                          <a:ea typeface="Roboto" pitchFamily="2" charset="0"/>
                          <a:cs typeface="+mn-cs"/>
                        </a:rPr>
                        <a:t>60</a:t>
                      </a:r>
                    </a:p>
                  </a:txBody>
                  <a:tcPr marL="216000" marR="216000" marT="45710" marB="45710" anchor="ctr"/>
                </a:tc>
                <a:tc>
                  <a:txBody>
                    <a:bodyPr/>
                    <a:lstStyle/>
                    <a:p>
                      <a:pPr marL="0" algn="r" defTabSz="914400" rtl="0" eaLnBrk="1" latinLnBrk="0" hangingPunct="1"/>
                      <a:r>
                        <a:rPr lang="en-US" sz="1400" b="0" kern="1200" dirty="0">
                          <a:solidFill>
                            <a:srgbClr val="124D75"/>
                          </a:solidFill>
                          <a:latin typeface="Roboto" pitchFamily="2" charset="0"/>
                          <a:ea typeface="Roboto" pitchFamily="2" charset="0"/>
                          <a:cs typeface="+mn-cs"/>
                        </a:rPr>
                        <a:t>10</a:t>
                      </a:r>
                    </a:p>
                  </a:txBody>
                  <a:tcPr marL="216000" marR="216000" marT="45710" marB="45710" anchor="ctr"/>
                </a:tc>
                <a:tc>
                  <a:txBody>
                    <a:bodyPr/>
                    <a:lstStyle/>
                    <a:p>
                      <a:pPr marL="0" algn="r" defTabSz="914400" rtl="0" eaLnBrk="1" latinLnBrk="0" hangingPunct="1"/>
                      <a:r>
                        <a:rPr lang="en-US" sz="1400" b="0" kern="1200" dirty="0">
                          <a:solidFill>
                            <a:schemeClr val="tx1"/>
                          </a:solidFill>
                          <a:latin typeface="Roboto" pitchFamily="2" charset="0"/>
                          <a:ea typeface="Roboto" pitchFamily="2" charset="0"/>
                          <a:cs typeface="+mn-cs"/>
                        </a:rPr>
                        <a:t>-</a:t>
                      </a:r>
                    </a:p>
                  </a:txBody>
                  <a:tcPr marL="216000" marR="216000" marT="45710" marB="45710" anchor="ctr"/>
                </a:tc>
                <a:tc>
                  <a:txBody>
                    <a:bodyPr/>
                    <a:lstStyle/>
                    <a:p>
                      <a:pPr marL="0" algn="r" defTabSz="914400" rtl="0" eaLnBrk="1" latinLnBrk="0" hangingPunct="1"/>
                      <a:r>
                        <a:rPr lang="en-US" sz="1400" b="0" kern="1200" dirty="0">
                          <a:solidFill>
                            <a:schemeClr val="tx1"/>
                          </a:solidFill>
                          <a:latin typeface="Roboto" pitchFamily="2" charset="0"/>
                          <a:ea typeface="Roboto" pitchFamily="2" charset="0"/>
                          <a:cs typeface="+mn-cs"/>
                        </a:rPr>
                        <a:t>70</a:t>
                      </a:r>
                    </a:p>
                  </a:txBody>
                  <a:tcPr marL="216000" marR="216000" marT="45710" marB="45710" anchor="ctr"/>
                </a:tc>
                <a:tc>
                  <a:txBody>
                    <a:bodyPr/>
                    <a:lstStyle/>
                    <a:p>
                      <a:pPr algn="r"/>
                      <a:r>
                        <a:rPr lang="en-US" sz="1400" dirty="0">
                          <a:solidFill>
                            <a:schemeClr val="tx1"/>
                          </a:solidFill>
                          <a:latin typeface="Roboto" panose="02000000000000000000" pitchFamily="2" charset="0"/>
                          <a:ea typeface="Roboto" panose="02000000000000000000" pitchFamily="2" charset="0"/>
                        </a:rPr>
                        <a:t>11</a:t>
                      </a:r>
                    </a:p>
                  </a:txBody>
                  <a:tcPr marL="216000" marR="216000" marT="45710" marB="45710" anchor="ctr"/>
                </a:tc>
                <a:extLst>
                  <a:ext uri="{0D108BD9-81ED-4DB2-BD59-A6C34878D82A}">
                    <a16:rowId xmlns:a16="http://schemas.microsoft.com/office/drawing/2014/main" val="3774057542"/>
                  </a:ext>
                </a:extLst>
              </a:tr>
              <a:tr h="367136">
                <a:tc>
                  <a:txBody>
                    <a:bodyPr/>
                    <a:lstStyle/>
                    <a:p>
                      <a:r>
                        <a:rPr lang="en-US" sz="1400" b="1" dirty="0">
                          <a:latin typeface="Roboto" panose="02000000000000000000" pitchFamily="2" charset="0"/>
                          <a:ea typeface="Roboto" panose="02000000000000000000" pitchFamily="2" charset="0"/>
                        </a:rPr>
                        <a:t>Total</a:t>
                      </a:r>
                      <a:endParaRPr lang="en-US" sz="1400" b="1" dirty="0">
                        <a:solidFill>
                          <a:srgbClr val="124D75"/>
                        </a:solidFill>
                        <a:latin typeface="Roboto" panose="02000000000000000000" pitchFamily="2" charset="0"/>
                        <a:ea typeface="Roboto" panose="02000000000000000000" pitchFamily="2" charset="0"/>
                      </a:endParaRPr>
                    </a:p>
                  </a:txBody>
                  <a:tcPr marL="216000" marR="216000" marT="45710" marB="45710" anchor="ctr"/>
                </a:tc>
                <a:tc>
                  <a:txBody>
                    <a:bodyPr/>
                    <a:lstStyle/>
                    <a:p>
                      <a:pPr algn="r"/>
                      <a:r>
                        <a:rPr lang="en-US" sz="1400" b="1" kern="1200" dirty="0">
                          <a:solidFill>
                            <a:schemeClr val="tx1"/>
                          </a:solidFill>
                          <a:latin typeface="Roboto" pitchFamily="2" charset="0"/>
                          <a:ea typeface="Roboto" pitchFamily="2" charset="0"/>
                          <a:cs typeface="+mn-cs"/>
                        </a:rPr>
                        <a:t>691</a:t>
                      </a:r>
                    </a:p>
                  </a:txBody>
                  <a:tcPr marL="216000" marR="216000" marT="45710" marB="45710" anchor="ctr"/>
                </a:tc>
                <a:tc>
                  <a:txBody>
                    <a:bodyPr/>
                    <a:lstStyle/>
                    <a:p>
                      <a:pPr algn="r"/>
                      <a:r>
                        <a:rPr lang="en-US" sz="1400" b="1" kern="1200" dirty="0">
                          <a:solidFill>
                            <a:srgbClr val="124D75"/>
                          </a:solidFill>
                          <a:latin typeface="Roboto" pitchFamily="2" charset="0"/>
                          <a:ea typeface="Roboto" pitchFamily="2" charset="0"/>
                          <a:cs typeface="+mn-cs"/>
                        </a:rPr>
                        <a:t>77</a:t>
                      </a:r>
                    </a:p>
                  </a:txBody>
                  <a:tcPr marL="216000" marR="216000" marT="45710" marB="45710" anchor="ctr"/>
                </a:tc>
                <a:tc>
                  <a:txBody>
                    <a:bodyPr/>
                    <a:lstStyle/>
                    <a:p>
                      <a:pPr algn="r"/>
                      <a:r>
                        <a:rPr lang="en-US" sz="1400" b="1" kern="1200" dirty="0">
                          <a:solidFill>
                            <a:schemeClr val="tx1"/>
                          </a:solidFill>
                          <a:latin typeface="Roboto" pitchFamily="2" charset="0"/>
                          <a:ea typeface="Roboto" pitchFamily="2" charset="0"/>
                          <a:cs typeface="+mn-cs"/>
                        </a:rPr>
                        <a:t>174</a:t>
                      </a:r>
                    </a:p>
                  </a:txBody>
                  <a:tcPr marL="216000" marR="216000" marT="45710" marB="45710" anchor="ctr"/>
                </a:tc>
                <a:tc>
                  <a:txBody>
                    <a:bodyPr/>
                    <a:lstStyle/>
                    <a:p>
                      <a:pPr algn="r"/>
                      <a:r>
                        <a:rPr lang="en-US" sz="1400" b="1" kern="1200" dirty="0">
                          <a:solidFill>
                            <a:schemeClr val="tx1"/>
                          </a:solidFill>
                          <a:latin typeface="Roboto" pitchFamily="2" charset="0"/>
                          <a:ea typeface="Roboto" pitchFamily="2" charset="0"/>
                          <a:cs typeface="+mn-cs"/>
                        </a:rPr>
                        <a:t>220</a:t>
                      </a:r>
                    </a:p>
                  </a:txBody>
                  <a:tcPr marL="216000" marR="216000" marT="45710" marB="45710" anchor="ctr"/>
                </a:tc>
                <a:tc>
                  <a:txBody>
                    <a:bodyPr/>
                    <a:lstStyle/>
                    <a:p>
                      <a:pPr algn="r"/>
                      <a:r>
                        <a:rPr lang="en-US" sz="1400" b="1" dirty="0">
                          <a:solidFill>
                            <a:schemeClr val="tx1"/>
                          </a:solidFill>
                          <a:latin typeface="Roboto" panose="02000000000000000000" pitchFamily="2" charset="0"/>
                          <a:ea typeface="Roboto" panose="02000000000000000000" pitchFamily="2" charset="0"/>
                        </a:rPr>
                        <a:t>213</a:t>
                      </a:r>
                    </a:p>
                  </a:txBody>
                  <a:tcPr marL="216000" marR="216000" marT="45710" marB="45710" anchor="ct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65AB01E8-EA6B-0B4A-96C2-677306C21CE6}"/>
              </a:ext>
            </a:extLst>
          </p:cNvPr>
          <p:cNvSpPr>
            <a:spLocks noGrp="1"/>
          </p:cNvSpPr>
          <p:nvPr>
            <p:ph type="sldNum" sz="quarter" idx="12"/>
          </p:nvPr>
        </p:nvSpPr>
        <p:spPr/>
        <p:txBody>
          <a:bodyPr/>
          <a:lstStyle/>
          <a:p>
            <a:fld id="{1B7F8142-A9DB-5646-BA3F-02A4FCFC50E9}" type="slidenum">
              <a:rPr lang="en-US"/>
              <a:pPr/>
              <a:t>18</a:t>
            </a:fld>
            <a:endParaRPr lang="en-US" dirty="0"/>
          </a:p>
        </p:txBody>
      </p:sp>
      <p:sp>
        <p:nvSpPr>
          <p:cNvPr id="4" name="Title 3">
            <a:extLst>
              <a:ext uri="{FF2B5EF4-FFF2-40B4-BE49-F238E27FC236}">
                <a16:creationId xmlns:a16="http://schemas.microsoft.com/office/drawing/2014/main" id="{74C7FEF1-C3E7-9642-85CC-C45A79D135A1}"/>
              </a:ext>
            </a:extLst>
          </p:cNvPr>
          <p:cNvSpPr>
            <a:spLocks noGrp="1"/>
          </p:cNvSpPr>
          <p:nvPr>
            <p:ph type="title"/>
          </p:nvPr>
        </p:nvSpPr>
        <p:spPr/>
        <p:txBody>
          <a:bodyPr/>
          <a:lstStyle/>
          <a:p>
            <a:r>
              <a:rPr lang="en-US" dirty="0"/>
              <a:t>Capital Expenditures</a:t>
            </a:r>
          </a:p>
        </p:txBody>
      </p:sp>
      <p:sp>
        <p:nvSpPr>
          <p:cNvPr id="2" name="Rectangle 1">
            <a:extLst>
              <a:ext uri="{FF2B5EF4-FFF2-40B4-BE49-F238E27FC236}">
                <a16:creationId xmlns:a16="http://schemas.microsoft.com/office/drawing/2014/main" id="{0B568596-6042-452B-BE1A-59C23F8A3246}"/>
              </a:ext>
            </a:extLst>
          </p:cNvPr>
          <p:cNvSpPr/>
          <p:nvPr/>
        </p:nvSpPr>
        <p:spPr>
          <a:xfrm>
            <a:off x="458887" y="4405287"/>
            <a:ext cx="11267957" cy="1602170"/>
          </a:xfrm>
          <a:prstGeom prst="rect">
            <a:avLst/>
          </a:prstGeom>
        </p:spPr>
        <p:txBody>
          <a:bodyPr wrap="square">
            <a:spAutoFit/>
          </a:bodyPr>
          <a:lstStyle/>
          <a:p>
            <a:pPr marL="285750" indent="-285750">
              <a:lnSpc>
                <a:spcPts val="2000"/>
              </a:lnSpc>
              <a:spcBef>
                <a:spcPts val="0"/>
              </a:spcBef>
              <a:buFont typeface="Arial" panose="020B0604020202020204" pitchFamily="34" charset="0"/>
              <a:buChar char="•"/>
            </a:pPr>
            <a:r>
              <a:rPr lang="en-US" sz="1200" dirty="0">
                <a:latin typeface="Roboto" panose="02000000000000000000"/>
              </a:rPr>
              <a:t>Summary of 2019 large investments:</a:t>
            </a:r>
          </a:p>
          <a:p>
            <a:pPr marL="731520" lvl="1" indent="-285750">
              <a:lnSpc>
                <a:spcPts val="2000"/>
              </a:lnSpc>
              <a:spcBef>
                <a:spcPts val="0"/>
              </a:spcBef>
              <a:buFont typeface="Courier New" panose="02070309020205020404" pitchFamily="49" charset="0"/>
              <a:buChar char="-"/>
            </a:pPr>
            <a:r>
              <a:rPr lang="en-US" sz="1200" dirty="0">
                <a:solidFill>
                  <a:srgbClr val="124D75"/>
                </a:solidFill>
                <a:latin typeface="Roboto" panose="02000000000000000000"/>
              </a:rPr>
              <a:t>$388,000 for DON DEFIMNET</a:t>
            </a:r>
          </a:p>
          <a:p>
            <a:pPr marL="731520" lvl="1" indent="-285750">
              <a:lnSpc>
                <a:spcPts val="2000"/>
              </a:lnSpc>
              <a:spcBef>
                <a:spcPts val="0"/>
              </a:spcBef>
              <a:buFont typeface="Courier New" panose="02070309020205020404" pitchFamily="49" charset="0"/>
              <a:buChar char="-"/>
            </a:pPr>
            <a:r>
              <a:rPr lang="en-US" sz="1200" dirty="0">
                <a:solidFill>
                  <a:srgbClr val="124D75"/>
                </a:solidFill>
                <a:latin typeface="Roboto" panose="02000000000000000000"/>
              </a:rPr>
              <a:t>$105,000 for TaaS assets: GMI</a:t>
            </a:r>
          </a:p>
          <a:p>
            <a:pPr marL="731520" lvl="1" indent="-285750">
              <a:lnSpc>
                <a:spcPts val="2000"/>
              </a:lnSpc>
              <a:spcBef>
                <a:spcPts val="0"/>
              </a:spcBef>
              <a:buFont typeface="Courier New" panose="02070309020205020404" pitchFamily="49" charset="0"/>
              <a:buChar char="-"/>
            </a:pPr>
            <a:r>
              <a:rPr lang="en-US" sz="1200" dirty="0">
                <a:solidFill>
                  <a:srgbClr val="124D75"/>
                </a:solidFill>
                <a:latin typeface="Roboto" panose="02000000000000000000"/>
              </a:rPr>
              <a:t>$96,000 for internal and MobiNET infrastructure upgrades</a:t>
            </a:r>
          </a:p>
          <a:p>
            <a:pPr marL="731520" lvl="1" indent="-285750">
              <a:lnSpc>
                <a:spcPts val="2000"/>
              </a:lnSpc>
              <a:spcBef>
                <a:spcPts val="0"/>
              </a:spcBef>
              <a:buFont typeface="Courier New" panose="02070309020205020404" pitchFamily="49" charset="0"/>
              <a:buChar char="-"/>
            </a:pPr>
            <a:r>
              <a:rPr lang="en-US" sz="1200" dirty="0">
                <a:solidFill>
                  <a:srgbClr val="124D75"/>
                </a:solidFill>
                <a:latin typeface="Roboto" panose="02000000000000000000"/>
              </a:rPr>
              <a:t>$40,000 internal costs capitalized for ScreenSTOP</a:t>
            </a:r>
          </a:p>
          <a:p>
            <a:pPr marL="731520" lvl="1" indent="-285750">
              <a:lnSpc>
                <a:spcPts val="2000"/>
              </a:lnSpc>
              <a:spcBef>
                <a:spcPts val="0"/>
              </a:spcBef>
              <a:buFont typeface="Courier New" panose="02070309020205020404" pitchFamily="49" charset="0"/>
              <a:buChar char="-"/>
            </a:pPr>
            <a:r>
              <a:rPr lang="en-US" sz="1200" dirty="0">
                <a:solidFill>
                  <a:srgbClr val="124D75"/>
                </a:solidFill>
                <a:latin typeface="Roboto" panose="02000000000000000000"/>
              </a:rPr>
              <a:t>$30,000 for newly-awarded patent 1810-4010</a:t>
            </a:r>
          </a:p>
        </p:txBody>
      </p:sp>
    </p:spTree>
    <p:extLst>
      <p:ext uri="{BB962C8B-B14F-4D97-AF65-F5344CB8AC3E}">
        <p14:creationId xmlns:p14="http://schemas.microsoft.com/office/powerpoint/2010/main" val="1958116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83556-4210-4A8B-A6A7-D4F1B21CAA49}"/>
              </a:ext>
            </a:extLst>
          </p:cNvPr>
          <p:cNvSpPr>
            <a:spLocks noGrp="1"/>
          </p:cNvSpPr>
          <p:nvPr>
            <p:ph idx="1"/>
          </p:nvPr>
        </p:nvSpPr>
        <p:spPr>
          <a:xfrm>
            <a:off x="458887" y="1549320"/>
            <a:ext cx="11268056" cy="4732608"/>
          </a:xfrm>
        </p:spPr>
        <p:txBody>
          <a:bodyPr/>
          <a:lstStyle/>
          <a:p>
            <a:r>
              <a:rPr lang="en-US" sz="1800" b="1" dirty="0">
                <a:solidFill>
                  <a:srgbClr val="124D75"/>
                </a:solidFill>
                <a:latin typeface="Roboto" panose="02000000000000000000"/>
              </a:rPr>
              <a:t>MobileTek</a:t>
            </a:r>
          </a:p>
          <a:p>
            <a:pPr marL="285750" indent="-285750">
              <a:lnSpc>
                <a:spcPts val="2400"/>
              </a:lnSpc>
              <a:spcBef>
                <a:spcPts val="0"/>
              </a:spcBef>
              <a:buFont typeface="Arial" panose="020B0604020202020204" pitchFamily="34" charset="0"/>
              <a:buChar char="•"/>
            </a:pPr>
            <a:r>
              <a:rPr lang="en-US" sz="1600" dirty="0">
                <a:solidFill>
                  <a:schemeClr val="tx1"/>
                </a:solidFill>
                <a:latin typeface="Roboto" panose="02000000000000000000"/>
              </a:rPr>
              <a:t>Based in Cincinnati, Ohio.</a:t>
            </a:r>
          </a:p>
          <a:p>
            <a:pPr marL="285750" indent="-285750">
              <a:lnSpc>
                <a:spcPts val="2400"/>
              </a:lnSpc>
              <a:spcBef>
                <a:spcPts val="0"/>
              </a:spcBef>
              <a:buFont typeface="Arial" panose="020B0604020202020204" pitchFamily="34" charset="0"/>
              <a:buChar char="•"/>
            </a:pPr>
            <a:r>
              <a:rPr lang="en-US" sz="1600" dirty="0">
                <a:solidFill>
                  <a:schemeClr val="tx1"/>
                </a:solidFill>
                <a:latin typeface="Roboto" panose="02000000000000000000"/>
              </a:rPr>
              <a:t>Owned 100% by Howard Mandel, </a:t>
            </a:r>
            <a:r>
              <a:rPr lang="en-US" sz="1600" i="1" dirty="0">
                <a:solidFill>
                  <a:schemeClr val="tx1"/>
                </a:solidFill>
                <a:latin typeface="Roboto" panose="02000000000000000000"/>
              </a:rPr>
              <a:t>not that Howie Mandel</a:t>
            </a:r>
            <a:r>
              <a:rPr lang="en-US" sz="1600" dirty="0">
                <a:solidFill>
                  <a:schemeClr val="tx1"/>
                </a:solidFill>
                <a:latin typeface="Roboto" panose="02000000000000000000"/>
              </a:rPr>
              <a:t>.</a:t>
            </a:r>
          </a:p>
          <a:p>
            <a:pPr marL="285750" indent="-285750">
              <a:lnSpc>
                <a:spcPts val="2400"/>
              </a:lnSpc>
              <a:spcBef>
                <a:spcPts val="0"/>
              </a:spcBef>
              <a:buFont typeface="Arial" panose="020B0604020202020204" pitchFamily="34" charset="0"/>
              <a:buChar char="•"/>
            </a:pPr>
            <a:r>
              <a:rPr lang="en-US" sz="1600" dirty="0">
                <a:solidFill>
                  <a:schemeClr val="tx1"/>
                </a:solidFill>
                <a:latin typeface="Roboto" panose="02000000000000000000"/>
              </a:rPr>
              <a:t>Same business model as GroupMobile.</a:t>
            </a:r>
          </a:p>
          <a:p>
            <a:pPr marL="285750" indent="-285750">
              <a:lnSpc>
                <a:spcPts val="2400"/>
              </a:lnSpc>
              <a:spcBef>
                <a:spcPts val="0"/>
              </a:spcBef>
              <a:buFont typeface="Arial" panose="020B0604020202020204" pitchFamily="34" charset="0"/>
              <a:buChar char="•"/>
            </a:pPr>
            <a:r>
              <a:rPr lang="en-US" sz="1600" dirty="0">
                <a:solidFill>
                  <a:schemeClr val="tx1"/>
                </a:solidFill>
                <a:latin typeface="Roboto" panose="02000000000000000000"/>
              </a:rPr>
              <a:t>Closed April 9, 2020.</a:t>
            </a:r>
          </a:p>
          <a:p>
            <a:pPr marL="285750" indent="-285750">
              <a:lnSpc>
                <a:spcPts val="2400"/>
              </a:lnSpc>
              <a:spcBef>
                <a:spcPts val="0"/>
              </a:spcBef>
              <a:buFont typeface="Arial" panose="020B0604020202020204" pitchFamily="34" charset="0"/>
              <a:buChar char="•"/>
            </a:pPr>
            <a:r>
              <a:rPr lang="en-US" sz="1600" dirty="0">
                <a:solidFill>
                  <a:schemeClr val="tx1"/>
                </a:solidFill>
                <a:latin typeface="Roboto" panose="02000000000000000000"/>
              </a:rPr>
              <a:t>No purchase price.</a:t>
            </a:r>
          </a:p>
          <a:p>
            <a:pPr marL="971550" lvl="1" indent="-285750">
              <a:lnSpc>
                <a:spcPts val="2400"/>
              </a:lnSpc>
              <a:spcBef>
                <a:spcPts val="0"/>
              </a:spcBef>
              <a:buFont typeface="Courier New" panose="02070309020205020404" pitchFamily="49" charset="0"/>
              <a:buChar char="-"/>
            </a:pPr>
            <a:r>
              <a:rPr lang="en-US" sz="1400" dirty="0">
                <a:solidFill>
                  <a:schemeClr val="bg1">
                    <a:lumMod val="50000"/>
                  </a:schemeClr>
                </a:solidFill>
                <a:latin typeface="Roboto" panose="02000000000000000000"/>
              </a:rPr>
              <a:t>COVID-19 impact.</a:t>
            </a:r>
          </a:p>
          <a:p>
            <a:pPr marL="285750" indent="-285750">
              <a:lnSpc>
                <a:spcPts val="2400"/>
              </a:lnSpc>
              <a:spcBef>
                <a:spcPts val="0"/>
              </a:spcBef>
              <a:buFont typeface="Arial" panose="020B0604020202020204" pitchFamily="34" charset="0"/>
              <a:buChar char="•"/>
            </a:pPr>
            <a:r>
              <a:rPr lang="en-US" sz="1600" dirty="0">
                <a:solidFill>
                  <a:schemeClr val="tx1"/>
                </a:solidFill>
                <a:latin typeface="Roboto" panose="02000000000000000000"/>
              </a:rPr>
              <a:t>2019: Revenue of US $2.94 mm, gross profit of US $0.47 mm.</a:t>
            </a:r>
          </a:p>
          <a:p>
            <a:pPr marL="285750" indent="-285750">
              <a:lnSpc>
                <a:spcPts val="2400"/>
              </a:lnSpc>
              <a:spcBef>
                <a:spcPts val="0"/>
              </a:spcBef>
              <a:buFont typeface="Arial" panose="020B0604020202020204" pitchFamily="34" charset="0"/>
              <a:buChar char="•"/>
            </a:pPr>
            <a:r>
              <a:rPr lang="en-US" sz="1600" dirty="0">
                <a:solidFill>
                  <a:schemeClr val="tx1"/>
                </a:solidFill>
                <a:latin typeface="Roboto" panose="02000000000000000000"/>
              </a:rPr>
              <a:t>Three employees</a:t>
            </a:r>
          </a:p>
          <a:p>
            <a:pPr marL="971550" lvl="1" indent="-285750">
              <a:lnSpc>
                <a:spcPts val="2400"/>
              </a:lnSpc>
              <a:spcBef>
                <a:spcPts val="0"/>
              </a:spcBef>
              <a:buFont typeface="Courier New" panose="02070309020205020404" pitchFamily="49" charset="0"/>
              <a:buChar char="-"/>
            </a:pPr>
            <a:r>
              <a:rPr lang="en-US" sz="1400" dirty="0">
                <a:solidFill>
                  <a:schemeClr val="bg1">
                    <a:lumMod val="50000"/>
                  </a:schemeClr>
                </a:solidFill>
                <a:latin typeface="Roboto" panose="02000000000000000000"/>
              </a:rPr>
              <a:t>Two sales reps and one help desk</a:t>
            </a:r>
          </a:p>
        </p:txBody>
      </p:sp>
      <p:sp>
        <p:nvSpPr>
          <p:cNvPr id="3" name="Slide Number Placeholder 2"/>
          <p:cNvSpPr>
            <a:spLocks noGrp="1"/>
          </p:cNvSpPr>
          <p:nvPr>
            <p:ph type="sldNum" sz="quarter" idx="12"/>
          </p:nvPr>
        </p:nvSpPr>
        <p:spPr/>
        <p:txBody>
          <a:bodyPr/>
          <a:lstStyle/>
          <a:p>
            <a:fld id="{1B7F8142-A9DB-5646-BA3F-02A4FCFC50E9}" type="slidenum">
              <a:rPr lang="en-US" smtClean="0"/>
              <a:pPr/>
              <a:t>19</a:t>
            </a:fld>
            <a:endParaRPr lang="en-US" dirty="0"/>
          </a:p>
        </p:txBody>
      </p:sp>
      <p:sp>
        <p:nvSpPr>
          <p:cNvPr id="4" name="Title 3"/>
          <p:cNvSpPr>
            <a:spLocks noGrp="1"/>
          </p:cNvSpPr>
          <p:nvPr>
            <p:ph type="title"/>
          </p:nvPr>
        </p:nvSpPr>
        <p:spPr/>
        <p:txBody>
          <a:bodyPr/>
          <a:lstStyle/>
          <a:p>
            <a:r>
              <a:rPr lang="en-US" dirty="0"/>
              <a:t>MobileTek</a:t>
            </a:r>
          </a:p>
        </p:txBody>
      </p:sp>
    </p:spTree>
    <p:extLst>
      <p:ext uri="{BB962C8B-B14F-4D97-AF65-F5344CB8AC3E}">
        <p14:creationId xmlns:p14="http://schemas.microsoft.com/office/powerpoint/2010/main" val="1621294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EA3A78-FD2C-2D41-8B95-975DCFFBD4F3}"/>
              </a:ext>
            </a:extLst>
          </p:cNvPr>
          <p:cNvSpPr>
            <a:spLocks noGrp="1"/>
          </p:cNvSpPr>
          <p:nvPr>
            <p:ph idx="1"/>
          </p:nvPr>
        </p:nvSpPr>
        <p:spPr>
          <a:xfrm>
            <a:off x="458887" y="1580870"/>
            <a:ext cx="11268056" cy="4603114"/>
          </a:xfrm>
        </p:spPr>
        <p:txBody>
          <a:bodyPr>
            <a:normAutofit/>
          </a:bodyPr>
          <a:lstStyle/>
          <a:p>
            <a:pPr>
              <a:lnSpc>
                <a:spcPts val="2200"/>
              </a:lnSpc>
              <a:spcAft>
                <a:spcPts val="600"/>
              </a:spcAft>
            </a:pPr>
            <a:r>
              <a:rPr lang="en-US" dirty="0">
                <a:solidFill>
                  <a:schemeClr val="tx1"/>
                </a:solidFill>
              </a:rPr>
              <a:t>This presentation contains statements that are not current or historical factual statements that may constitute forward-looking statements. These statements are based on certain factors and assumptions, including, expected financial performance, business prospects, technological developments, and development activities and like matters. While Route1 Inc. (“Route1” or the “Company”) considers these factors and assumptions to be reasonable, based on information currently available, they may prove to be incorrect. These statements involve risks and uncertainties, including but not limited to the risk factors described in reporting documents filed by the Company. Actual results could differ materially from those projected as a result of these risks and should not be relied upon as a prediction of future events. The Company undertakes no obligation to update any forward-looking statement to reflect events or circumstances after the date on which such statement is made, or to reflect the occurrence of unanticipated events, except as required by law. Estimates used in this presentation are from Company sources.</a:t>
            </a:r>
          </a:p>
          <a:p>
            <a:pPr>
              <a:lnSpc>
                <a:spcPts val="2200"/>
              </a:lnSpc>
              <a:spcAft>
                <a:spcPts val="600"/>
              </a:spcAft>
            </a:pPr>
            <a:r>
              <a:rPr lang="en-US" dirty="0">
                <a:solidFill>
                  <a:schemeClr val="tx1"/>
                </a:solidFill>
              </a:rPr>
              <a:t>© 2020 Route1 Inc., 8 King St. East, Suite 600, Toronto, Ontario M5C 1B5 Canada. All rights reserved.  </a:t>
            </a:r>
            <a:br>
              <a:rPr lang="en-US" dirty="0">
                <a:solidFill>
                  <a:schemeClr val="tx1"/>
                </a:solidFill>
              </a:rPr>
            </a:br>
            <a:r>
              <a:rPr lang="en-US" dirty="0">
                <a:solidFill>
                  <a:schemeClr val="tx1"/>
                </a:solidFill>
              </a:rPr>
              <a:t>See https://www.route1.com/terms-of-use/ for notice of Route1’s intellectual property. </a:t>
            </a:r>
          </a:p>
        </p:txBody>
      </p:sp>
      <p:sp>
        <p:nvSpPr>
          <p:cNvPr id="3" name="Slide Number Placeholder 2">
            <a:extLst>
              <a:ext uri="{FF2B5EF4-FFF2-40B4-BE49-F238E27FC236}">
                <a16:creationId xmlns:a16="http://schemas.microsoft.com/office/drawing/2014/main" id="{DC8DF41A-D76F-814B-8168-44A13980AD55}"/>
              </a:ext>
            </a:extLst>
          </p:cNvPr>
          <p:cNvSpPr>
            <a:spLocks noGrp="1"/>
          </p:cNvSpPr>
          <p:nvPr>
            <p:ph type="sldNum" sz="quarter" idx="12"/>
          </p:nvPr>
        </p:nvSpPr>
        <p:spPr/>
        <p:txBody>
          <a:bodyPr/>
          <a:lstStyle/>
          <a:p>
            <a:fld id="{1B7F8142-A9DB-5646-BA3F-02A4FCFC50E9}" type="slidenum">
              <a:rPr lang="en-US"/>
              <a:pPr/>
              <a:t>2</a:t>
            </a:fld>
            <a:endParaRPr lang="en-US" dirty="0"/>
          </a:p>
        </p:txBody>
      </p:sp>
      <p:sp>
        <p:nvSpPr>
          <p:cNvPr id="4" name="Title 3">
            <a:extLst>
              <a:ext uri="{FF2B5EF4-FFF2-40B4-BE49-F238E27FC236}">
                <a16:creationId xmlns:a16="http://schemas.microsoft.com/office/drawing/2014/main" id="{13C771E5-AE1E-A44E-9E7B-78F1FF4B60C6}"/>
              </a:ext>
            </a:extLst>
          </p:cNvPr>
          <p:cNvSpPr>
            <a:spLocks noGrp="1"/>
          </p:cNvSpPr>
          <p:nvPr>
            <p:ph type="title"/>
          </p:nvPr>
        </p:nvSpPr>
        <p:spPr/>
        <p:txBody>
          <a:bodyPr/>
          <a:lstStyle/>
          <a:p>
            <a:r>
              <a:rPr lang="en-US" dirty="0"/>
              <a:t>Legal Notices</a:t>
            </a:r>
          </a:p>
        </p:txBody>
      </p:sp>
    </p:spTree>
    <p:extLst>
      <p:ext uri="{BB962C8B-B14F-4D97-AF65-F5344CB8AC3E}">
        <p14:creationId xmlns:p14="http://schemas.microsoft.com/office/powerpoint/2010/main" val="3657752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A91CC6F-17B2-5C4E-B1B5-49CEF16DBFD3}"/>
              </a:ext>
            </a:extLst>
          </p:cNvPr>
          <p:cNvPicPr>
            <a:picLocks noChangeAspect="1"/>
          </p:cNvPicPr>
          <p:nvPr/>
        </p:nvPicPr>
        <p:blipFill rotWithShape="1">
          <a:blip r:embed="rId2"/>
          <a:srcRect l="3064" t="32237" r="3064" b="32237"/>
          <a:stretch/>
        </p:blipFill>
        <p:spPr>
          <a:xfrm>
            <a:off x="0" y="2026764"/>
            <a:ext cx="12192000" cy="4831236"/>
          </a:xfrm>
          <a:prstGeom prst="rect">
            <a:avLst/>
          </a:prstGeom>
        </p:spPr>
      </p:pic>
      <p:sp>
        <p:nvSpPr>
          <p:cNvPr id="21" name="Content Placeholder 1">
            <a:extLst>
              <a:ext uri="{FF2B5EF4-FFF2-40B4-BE49-F238E27FC236}">
                <a16:creationId xmlns:a16="http://schemas.microsoft.com/office/drawing/2014/main" id="{668104BA-1F17-1943-AF43-830404742B41}"/>
              </a:ext>
            </a:extLst>
          </p:cNvPr>
          <p:cNvSpPr txBox="1">
            <a:spLocks/>
          </p:cNvSpPr>
          <p:nvPr/>
        </p:nvSpPr>
        <p:spPr>
          <a:xfrm>
            <a:off x="618213" y="2460902"/>
            <a:ext cx="10900772" cy="21587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Roboto Regular" panose="020000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Roboto Regular" panose="020000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Roboto Regular" panose="020000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oboto Regular" panose="020000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oboto Regular" panose="020000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000"/>
              </a:lnSpc>
              <a:spcBef>
                <a:spcPts val="600"/>
              </a:spcBef>
              <a:spcAft>
                <a:spcPts val="600"/>
              </a:spcAft>
            </a:pPr>
            <a:r>
              <a:rPr lang="en-US" dirty="0">
                <a:solidFill>
                  <a:schemeClr val="bg1"/>
                </a:solidFill>
                <a:latin typeface="Roboto" panose="02000000000000000000"/>
                <a:ea typeface="Roboto" panose="02000000000000000000" pitchFamily="2" charset="0"/>
                <a:cs typeface="Roboto" panose="02000000000000000000" pitchFamily="2" charset="0"/>
              </a:rPr>
              <a:t>An advanced North American </a:t>
            </a:r>
            <a:r>
              <a:rPr lang="en-US" dirty="0">
                <a:solidFill>
                  <a:schemeClr val="bg1"/>
                </a:solidFill>
                <a:latin typeface="Roboto" panose="02000000000000000000"/>
              </a:rPr>
              <a:t>technology company that empowers their clients with data-centric solutions that drive greater profitability, improve operational efficiency and gain sustainable competitive advantages – all while emphasizing a strong cybersecurity and information assurance posture</a:t>
            </a:r>
            <a:r>
              <a:rPr lang="en-US" dirty="0">
                <a:solidFill>
                  <a:schemeClr val="bg1"/>
                </a:solidFill>
                <a:latin typeface="Roboto" panose="02000000000000000000"/>
                <a:ea typeface="Roboto" panose="02000000000000000000" pitchFamily="2" charset="0"/>
                <a:cs typeface="Roboto" panose="02000000000000000000" pitchFamily="2" charset="0"/>
              </a:rPr>
              <a:t>.</a:t>
            </a:r>
          </a:p>
        </p:txBody>
      </p:sp>
      <p:sp>
        <p:nvSpPr>
          <p:cNvPr id="23" name="Content Placeholder 1">
            <a:extLst>
              <a:ext uri="{FF2B5EF4-FFF2-40B4-BE49-F238E27FC236}">
                <a16:creationId xmlns:a16="http://schemas.microsoft.com/office/drawing/2014/main" id="{077A8280-A4CA-D044-91DD-1BDE96408866}"/>
              </a:ext>
            </a:extLst>
          </p:cNvPr>
          <p:cNvSpPr txBox="1">
            <a:spLocks/>
          </p:cNvSpPr>
          <p:nvPr/>
        </p:nvSpPr>
        <p:spPr>
          <a:xfrm>
            <a:off x="1368532" y="4845641"/>
            <a:ext cx="10322672" cy="1504003"/>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Roboto Regular" panose="020000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Roboto Regular" panose="020000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Roboto Regular" panose="020000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oboto Regular" panose="020000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oboto Regular" panose="020000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US" sz="5400" b="1" dirty="0">
                <a:solidFill>
                  <a:schemeClr val="bg1"/>
                </a:solidFill>
                <a:latin typeface="Roboto" panose="02000000000000000000" pitchFamily="2" charset="0"/>
                <a:ea typeface="Roboto" panose="02000000000000000000" pitchFamily="2" charset="0"/>
                <a:cs typeface="Roboto" panose="02000000000000000000" pitchFamily="2" charset="0"/>
              </a:rPr>
              <a:t>Q4 2019 Shareholder Call</a:t>
            </a:r>
          </a:p>
          <a:p>
            <a:pPr algn="r">
              <a:lnSpc>
                <a:spcPct val="100000"/>
              </a:lnSpc>
              <a:spcBef>
                <a:spcPts val="0"/>
              </a:spcBef>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April 23, 2020</a:t>
            </a:r>
            <a:endParaRPr lang="en-US" sz="40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A24955E2-13CE-4BC2-8E62-359B9E0E199B}"/>
              </a:ext>
            </a:extLst>
          </p:cNvPr>
          <p:cNvPicPr>
            <a:picLocks noChangeAspect="1"/>
          </p:cNvPicPr>
          <p:nvPr/>
        </p:nvPicPr>
        <p:blipFill>
          <a:blip r:embed="rId3"/>
          <a:stretch>
            <a:fillRect/>
          </a:stretch>
        </p:blipFill>
        <p:spPr>
          <a:xfrm>
            <a:off x="618213" y="576318"/>
            <a:ext cx="2939178" cy="846882"/>
          </a:xfrm>
          <a:prstGeom prst="rect">
            <a:avLst/>
          </a:prstGeom>
        </p:spPr>
      </p:pic>
    </p:spTree>
    <p:extLst>
      <p:ext uri="{BB962C8B-B14F-4D97-AF65-F5344CB8AC3E}">
        <p14:creationId xmlns:p14="http://schemas.microsoft.com/office/powerpoint/2010/main" val="792328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B7F8142-A9DB-5646-BA3F-02A4FCFC50E9}" type="slidenum">
              <a:rPr lang="en-US" smtClean="0"/>
              <a:pPr/>
              <a:t>3</a:t>
            </a:fld>
            <a:endParaRPr lang="en-US" dirty="0"/>
          </a:p>
        </p:txBody>
      </p:sp>
      <p:sp>
        <p:nvSpPr>
          <p:cNvPr id="4" name="Title 3"/>
          <p:cNvSpPr>
            <a:spLocks noGrp="1"/>
          </p:cNvSpPr>
          <p:nvPr>
            <p:ph type="title"/>
          </p:nvPr>
        </p:nvSpPr>
        <p:spPr/>
        <p:txBody>
          <a:bodyPr/>
          <a:lstStyle/>
          <a:p>
            <a:r>
              <a:rPr lang="en-US" dirty="0"/>
              <a:t>Company Snapshot</a:t>
            </a:r>
          </a:p>
        </p:txBody>
      </p:sp>
      <p:graphicFrame>
        <p:nvGraphicFramePr>
          <p:cNvPr id="6" name="Content Placeholder 7">
            <a:extLst>
              <a:ext uri="{FF2B5EF4-FFF2-40B4-BE49-F238E27FC236}">
                <a16:creationId xmlns:a16="http://schemas.microsoft.com/office/drawing/2014/main" id="{74E34571-A5A1-224B-858E-9E3CCB848F0F}"/>
              </a:ext>
            </a:extLst>
          </p:cNvPr>
          <p:cNvGraphicFramePr>
            <a:graphicFrameLocks/>
          </p:cNvGraphicFramePr>
          <p:nvPr>
            <p:extLst>
              <p:ext uri="{D42A27DB-BD31-4B8C-83A1-F6EECF244321}">
                <p14:modId xmlns:p14="http://schemas.microsoft.com/office/powerpoint/2010/main" val="1808682999"/>
              </p:ext>
            </p:extLst>
          </p:nvPr>
        </p:nvGraphicFramePr>
        <p:xfrm>
          <a:off x="458886" y="1667433"/>
          <a:ext cx="3288951" cy="4578336"/>
        </p:xfrm>
        <a:graphic>
          <a:graphicData uri="http://schemas.openxmlformats.org/drawingml/2006/table">
            <a:tbl>
              <a:tblPr firstRow="1" bandRow="1">
                <a:tableStyleId>{9D7B26C5-4107-4FEC-AEDC-1716B250A1EF}</a:tableStyleId>
              </a:tblPr>
              <a:tblGrid>
                <a:gridCol w="1033030">
                  <a:extLst>
                    <a:ext uri="{9D8B030D-6E8A-4147-A177-3AD203B41FA5}">
                      <a16:colId xmlns:a16="http://schemas.microsoft.com/office/drawing/2014/main" val="20000"/>
                    </a:ext>
                  </a:extLst>
                </a:gridCol>
                <a:gridCol w="2255921">
                  <a:extLst>
                    <a:ext uri="{9D8B030D-6E8A-4147-A177-3AD203B41FA5}">
                      <a16:colId xmlns:a16="http://schemas.microsoft.com/office/drawing/2014/main" val="20001"/>
                    </a:ext>
                  </a:extLst>
                </a:gridCol>
              </a:tblGrid>
              <a:tr h="416076">
                <a:tc>
                  <a:txBody>
                    <a:bodyPr/>
                    <a:lstStyle/>
                    <a:p>
                      <a:r>
                        <a:rPr lang="en-US" sz="1000" b="1" dirty="0">
                          <a:solidFill>
                            <a:schemeClr val="tx1"/>
                          </a:solidFill>
                          <a:latin typeface="Roboto" pitchFamily="2" charset="0"/>
                          <a:ea typeface="Roboto" pitchFamily="2" charset="0"/>
                        </a:rPr>
                        <a:t>Incorporation</a:t>
                      </a:r>
                      <a:r>
                        <a:rPr lang="en-US" sz="1000" b="1" baseline="0" dirty="0">
                          <a:solidFill>
                            <a:schemeClr val="tx1"/>
                          </a:solidFill>
                          <a:latin typeface="Roboto" pitchFamily="2" charset="0"/>
                          <a:ea typeface="Roboto" pitchFamily="2" charset="0"/>
                        </a:rPr>
                        <a:t> Year</a:t>
                      </a:r>
                      <a:endParaRPr lang="en-US" sz="1000" b="1" dirty="0">
                        <a:solidFill>
                          <a:schemeClr val="tx1"/>
                        </a:solidFill>
                        <a:latin typeface="Roboto" pitchFamily="2" charset="0"/>
                        <a:ea typeface="Roboto" pitchFamily="2" charset="0"/>
                      </a:endParaRPr>
                    </a:p>
                  </a:txBody>
                  <a:tcPr marL="91443" marR="91443" marT="45732" marB="45732" anchor="ctr">
                    <a:lnB w="12700" cap="flat" cmpd="sng" algn="ctr">
                      <a:solidFill>
                        <a:schemeClr val="tx1"/>
                      </a:solidFill>
                      <a:prstDash val="solid"/>
                      <a:round/>
                      <a:headEnd type="none" w="med" len="med"/>
                      <a:tailEnd type="none" w="med" len="med"/>
                    </a:lnB>
                  </a:tcPr>
                </a:tc>
                <a:tc>
                  <a:txBody>
                    <a:bodyPr/>
                    <a:lstStyle/>
                    <a:p>
                      <a:r>
                        <a:rPr lang="en-US" sz="1000" b="0" dirty="0">
                          <a:solidFill>
                            <a:schemeClr val="tx1"/>
                          </a:solidFill>
                          <a:latin typeface="Roboto" pitchFamily="2" charset="0"/>
                          <a:ea typeface="Roboto" pitchFamily="2" charset="0"/>
                        </a:rPr>
                        <a:t>2004</a:t>
                      </a:r>
                    </a:p>
                  </a:txBody>
                  <a:tcPr marL="91443" marR="91443" marT="45732" marB="45732"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915611"/>
                  </a:ext>
                </a:extLst>
              </a:tr>
              <a:tr h="416076">
                <a:tc>
                  <a:txBody>
                    <a:bodyPr/>
                    <a:lstStyle/>
                    <a:p>
                      <a:r>
                        <a:rPr lang="en-US" sz="1000" b="1" dirty="0">
                          <a:latin typeface="Roboto" panose="02000000000000000000" pitchFamily="2" charset="0"/>
                          <a:ea typeface="Roboto" panose="02000000000000000000" pitchFamily="2" charset="0"/>
                        </a:rPr>
                        <a:t>Stock Price</a:t>
                      </a:r>
                      <a:endParaRPr lang="en-US" sz="1000" b="1" dirty="0">
                        <a:solidFill>
                          <a:srgbClr val="124D75"/>
                        </a:solidFill>
                        <a:latin typeface="Roboto" pitchFamily="2" charset="0"/>
                        <a:ea typeface="Roboto" pitchFamily="2" charset="0"/>
                      </a:endParaRPr>
                    </a:p>
                  </a:txBody>
                  <a:tcPr marL="91443" marR="91443" marT="45732" marB="45732" anchor="ctr">
                    <a:lnT w="12700" cap="flat" cmpd="sng" algn="ctr">
                      <a:solidFill>
                        <a:schemeClr val="tx1"/>
                      </a:solidFill>
                      <a:prstDash val="solid"/>
                      <a:round/>
                      <a:headEnd type="none" w="med" len="med"/>
                      <a:tailEnd type="none" w="med" len="med"/>
                    </a:lnT>
                  </a:tcPr>
                </a:tc>
                <a:tc>
                  <a:txBody>
                    <a:bodyPr/>
                    <a:lstStyle/>
                    <a:p>
                      <a:r>
                        <a:rPr lang="en-US" sz="1000" dirty="0">
                          <a:latin typeface="Roboto" panose="02000000000000000000" pitchFamily="2" charset="0"/>
                          <a:ea typeface="Roboto" panose="02000000000000000000" pitchFamily="2" charset="0"/>
                        </a:rPr>
                        <a:t>CAD $0.67</a:t>
                      </a:r>
                      <a:r>
                        <a:rPr lang="en-US" sz="1000" baseline="0" dirty="0">
                          <a:latin typeface="Roboto" panose="02000000000000000000" pitchFamily="2" charset="0"/>
                          <a:ea typeface="Roboto" panose="02000000000000000000" pitchFamily="2" charset="0"/>
                        </a:rPr>
                        <a:t> as at April 22, 2020</a:t>
                      </a:r>
                      <a:endParaRPr lang="en-US" sz="1000" b="0" dirty="0">
                        <a:solidFill>
                          <a:srgbClr val="124D75"/>
                        </a:solidFill>
                        <a:latin typeface="Roboto" pitchFamily="2" charset="0"/>
                        <a:ea typeface="Roboto" pitchFamily="2" charset="0"/>
                      </a:endParaRPr>
                    </a:p>
                  </a:txBody>
                  <a:tcPr marL="91443" marR="91443" marT="45732" marB="45732"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16076">
                <a:tc>
                  <a:txBody>
                    <a:bodyPr/>
                    <a:lstStyle/>
                    <a:p>
                      <a:r>
                        <a:rPr lang="en-US" sz="1000" b="1" dirty="0">
                          <a:latin typeface="Roboto" panose="02000000000000000000" pitchFamily="2" charset="0"/>
                          <a:ea typeface="Roboto" panose="02000000000000000000" pitchFamily="2" charset="0"/>
                        </a:rPr>
                        <a:t>52 Week High / Low</a:t>
                      </a:r>
                      <a:endParaRPr lang="en-US" sz="1000" b="1" dirty="0">
                        <a:solidFill>
                          <a:srgbClr val="124D75"/>
                        </a:solidFill>
                        <a:latin typeface="Roboto" pitchFamily="2" charset="0"/>
                        <a:ea typeface="Roboto" pitchFamily="2" charset="0"/>
                      </a:endParaRPr>
                    </a:p>
                  </a:txBody>
                  <a:tcPr marL="91443" marR="91443" marT="45732" marB="45732" anchor="ctr"/>
                </a:tc>
                <a:tc>
                  <a:txBody>
                    <a:bodyPr/>
                    <a:lstStyle/>
                    <a:p>
                      <a:r>
                        <a:rPr lang="en-US" sz="1000" dirty="0">
                          <a:latin typeface="Roboto" panose="02000000000000000000" pitchFamily="2" charset="0"/>
                          <a:ea typeface="Roboto" panose="02000000000000000000" pitchFamily="2" charset="0"/>
                        </a:rPr>
                        <a:t>CAD $0.25 to $0.70</a:t>
                      </a:r>
                      <a:endParaRPr lang="en-US" sz="1000" dirty="0">
                        <a:solidFill>
                          <a:srgbClr val="124D75"/>
                        </a:solidFill>
                        <a:latin typeface="Roboto" pitchFamily="2" charset="0"/>
                        <a:ea typeface="Roboto" pitchFamily="2" charset="0"/>
                      </a:endParaRPr>
                    </a:p>
                  </a:txBody>
                  <a:tcPr marL="91443" marR="91443" marT="45732" marB="45732" anchor="ctr"/>
                </a:tc>
                <a:extLst>
                  <a:ext uri="{0D108BD9-81ED-4DB2-BD59-A6C34878D82A}">
                    <a16:rowId xmlns:a16="http://schemas.microsoft.com/office/drawing/2014/main" val="10001"/>
                  </a:ext>
                </a:extLst>
              </a:tr>
              <a:tr h="416076">
                <a:tc>
                  <a:txBody>
                    <a:bodyPr/>
                    <a:lstStyle/>
                    <a:p>
                      <a:r>
                        <a:rPr lang="en-US" sz="1000" b="1" dirty="0">
                          <a:latin typeface="Roboto" panose="02000000000000000000" pitchFamily="2" charset="0"/>
                          <a:ea typeface="Roboto" panose="02000000000000000000" pitchFamily="2" charset="0"/>
                        </a:rPr>
                        <a:t>Fully Diluted</a:t>
                      </a:r>
                      <a:r>
                        <a:rPr lang="en-US" sz="1000" b="1" baseline="0" dirty="0">
                          <a:latin typeface="Roboto" panose="02000000000000000000" pitchFamily="2" charset="0"/>
                          <a:ea typeface="Roboto" panose="02000000000000000000" pitchFamily="2" charset="0"/>
                        </a:rPr>
                        <a:t> </a:t>
                      </a:r>
                      <a:r>
                        <a:rPr lang="en-US" sz="1000" b="1" dirty="0">
                          <a:latin typeface="Roboto" panose="02000000000000000000" pitchFamily="2" charset="0"/>
                          <a:ea typeface="Roboto" panose="02000000000000000000" pitchFamily="2" charset="0"/>
                        </a:rPr>
                        <a:t>Common Shares</a:t>
                      </a:r>
                      <a:r>
                        <a:rPr lang="en-US" sz="1000" b="1" baseline="0" dirty="0">
                          <a:latin typeface="Roboto" panose="02000000000000000000" pitchFamily="2" charset="0"/>
                          <a:ea typeface="Roboto" panose="02000000000000000000" pitchFamily="2" charset="0"/>
                        </a:rPr>
                        <a:t> </a:t>
                      </a:r>
                      <a:r>
                        <a:rPr lang="en-US" sz="1000" b="1" dirty="0">
                          <a:latin typeface="Roboto" panose="02000000000000000000" pitchFamily="2" charset="0"/>
                          <a:ea typeface="Roboto" panose="02000000000000000000" pitchFamily="2" charset="0"/>
                        </a:rPr>
                        <a:t>Outstanding</a:t>
                      </a:r>
                      <a:endParaRPr lang="en-US" sz="1000" b="1" dirty="0">
                        <a:solidFill>
                          <a:srgbClr val="124D75"/>
                        </a:solidFill>
                        <a:latin typeface="Roboto" pitchFamily="2" charset="0"/>
                        <a:ea typeface="Roboto" pitchFamily="2" charset="0"/>
                      </a:endParaRPr>
                    </a:p>
                  </a:txBody>
                  <a:tcPr marL="91443" marR="91443" marT="45732" marB="45732" anchor="ctr"/>
                </a:tc>
                <a:tc>
                  <a:txBody>
                    <a:bodyPr/>
                    <a:lstStyle/>
                    <a:p>
                      <a:r>
                        <a:rPr lang="en-US" sz="1000" dirty="0">
                          <a:latin typeface="Roboto" panose="02000000000000000000" pitchFamily="2" charset="0"/>
                          <a:ea typeface="Roboto" panose="02000000000000000000" pitchFamily="2" charset="0"/>
                        </a:rPr>
                        <a:t>35.8 </a:t>
                      </a:r>
                      <a:r>
                        <a:rPr lang="en-US" sz="1000" baseline="0" dirty="0">
                          <a:latin typeface="Roboto" panose="02000000000000000000" pitchFamily="2" charset="0"/>
                          <a:ea typeface="Roboto" panose="02000000000000000000" pitchFamily="2" charset="0"/>
                        </a:rPr>
                        <a:t>million</a:t>
                      </a:r>
                      <a:endParaRPr lang="en-US" sz="1000" dirty="0">
                        <a:solidFill>
                          <a:srgbClr val="124D75"/>
                        </a:solidFill>
                        <a:latin typeface="Roboto" pitchFamily="2" charset="0"/>
                        <a:ea typeface="Roboto" pitchFamily="2" charset="0"/>
                      </a:endParaRPr>
                    </a:p>
                  </a:txBody>
                  <a:tcPr marL="91443" marR="91443" marT="45732" marB="45732" anchor="ctr"/>
                </a:tc>
                <a:extLst>
                  <a:ext uri="{0D108BD9-81ED-4DB2-BD59-A6C34878D82A}">
                    <a16:rowId xmlns:a16="http://schemas.microsoft.com/office/drawing/2014/main" val="10002"/>
                  </a:ext>
                </a:extLst>
              </a:tr>
              <a:tr h="416076">
                <a:tc>
                  <a:txBody>
                    <a:bodyPr/>
                    <a:lstStyle/>
                    <a:p>
                      <a:r>
                        <a:rPr lang="en-US" sz="1000" b="1" dirty="0">
                          <a:latin typeface="Roboto" panose="02000000000000000000" pitchFamily="2" charset="0"/>
                          <a:ea typeface="Roboto" panose="02000000000000000000" pitchFamily="2" charset="0"/>
                        </a:rPr>
                        <a:t>Market Capitalization</a:t>
                      </a:r>
                      <a:endParaRPr lang="en-US" sz="1000" b="1" dirty="0">
                        <a:solidFill>
                          <a:srgbClr val="124D75"/>
                        </a:solidFill>
                        <a:latin typeface="Roboto" pitchFamily="2" charset="0"/>
                        <a:ea typeface="Roboto" pitchFamily="2" charset="0"/>
                      </a:endParaRPr>
                    </a:p>
                  </a:txBody>
                  <a:tcPr marL="91443" marR="91443" marT="45732" marB="45732" anchor="ctr"/>
                </a:tc>
                <a:tc>
                  <a:txBody>
                    <a:bodyPr/>
                    <a:lstStyle/>
                    <a:p>
                      <a:r>
                        <a:rPr lang="en-US" sz="1000" dirty="0">
                          <a:solidFill>
                            <a:schemeClr val="tx1"/>
                          </a:solidFill>
                          <a:latin typeface="Roboto" panose="02000000000000000000" pitchFamily="2" charset="0"/>
                          <a:ea typeface="Roboto" panose="02000000000000000000" pitchFamily="2" charset="0"/>
                        </a:rPr>
                        <a:t>CAD $23.9</a:t>
                      </a:r>
                    </a:p>
                  </a:txBody>
                  <a:tcPr marL="91443" marR="91443" marT="45732" marB="45732" anchor="ctr"/>
                </a:tc>
                <a:extLst>
                  <a:ext uri="{0D108BD9-81ED-4DB2-BD59-A6C34878D82A}">
                    <a16:rowId xmlns:a16="http://schemas.microsoft.com/office/drawing/2014/main" val="10004"/>
                  </a:ext>
                </a:extLst>
              </a:tr>
              <a:tr h="416076">
                <a:tc>
                  <a:txBody>
                    <a:bodyPr/>
                    <a:lstStyle/>
                    <a:p>
                      <a:r>
                        <a:rPr lang="en-US" sz="1000" b="1" dirty="0">
                          <a:latin typeface="Roboto" panose="02000000000000000000" pitchFamily="2" charset="0"/>
                          <a:ea typeface="Roboto" panose="02000000000000000000" pitchFamily="2" charset="0"/>
                        </a:rPr>
                        <a:t>Employees</a:t>
                      </a:r>
                      <a:endParaRPr lang="en-US" sz="1000" b="1" dirty="0">
                        <a:solidFill>
                          <a:srgbClr val="124D75"/>
                        </a:solidFill>
                        <a:latin typeface="Roboto" pitchFamily="2" charset="0"/>
                        <a:ea typeface="Roboto" pitchFamily="2" charset="0"/>
                      </a:endParaRPr>
                    </a:p>
                  </a:txBody>
                  <a:tcPr marL="91443" marR="91443" marT="45732" marB="45732" anchor="ctr"/>
                </a:tc>
                <a:tc>
                  <a:txBody>
                    <a:bodyPr/>
                    <a:lstStyle/>
                    <a:p>
                      <a:r>
                        <a:rPr lang="en-US" sz="1000" dirty="0">
                          <a:solidFill>
                            <a:schemeClr val="tx1"/>
                          </a:solidFill>
                          <a:latin typeface="Roboto" panose="02000000000000000000" pitchFamily="2" charset="0"/>
                          <a:ea typeface="Roboto" panose="02000000000000000000" pitchFamily="2" charset="0"/>
                        </a:rPr>
                        <a:t>54</a:t>
                      </a:r>
                      <a:endParaRPr lang="en-US" sz="1000" dirty="0">
                        <a:solidFill>
                          <a:srgbClr val="124D75"/>
                        </a:solidFill>
                        <a:latin typeface="Roboto" pitchFamily="2" charset="0"/>
                        <a:ea typeface="Roboto" pitchFamily="2" charset="0"/>
                      </a:endParaRPr>
                    </a:p>
                  </a:txBody>
                  <a:tcPr marL="91443" marR="91443" marT="45732" marB="45732" anchor="ctr"/>
                </a:tc>
                <a:extLst>
                  <a:ext uri="{0D108BD9-81ED-4DB2-BD59-A6C34878D82A}">
                    <a16:rowId xmlns:a16="http://schemas.microsoft.com/office/drawing/2014/main" val="492113355"/>
                  </a:ext>
                </a:extLst>
              </a:tr>
              <a:tr h="416076">
                <a:tc>
                  <a:txBody>
                    <a:bodyPr/>
                    <a:lstStyle/>
                    <a:p>
                      <a:r>
                        <a:rPr lang="en-US" sz="1000" b="1" dirty="0">
                          <a:latin typeface="Roboto" panose="02000000000000000000" pitchFamily="2" charset="0"/>
                          <a:ea typeface="Roboto" panose="02000000000000000000" pitchFamily="2" charset="0"/>
                        </a:rPr>
                        <a:t>FY 2019 Revenue</a:t>
                      </a:r>
                      <a:endParaRPr lang="en-US" sz="1000" b="1" dirty="0">
                        <a:solidFill>
                          <a:srgbClr val="124D75"/>
                        </a:solidFill>
                        <a:latin typeface="Roboto" pitchFamily="2" charset="0"/>
                        <a:ea typeface="Roboto" pitchFamily="2" charset="0"/>
                      </a:endParaRPr>
                    </a:p>
                  </a:txBody>
                  <a:tcPr marL="91443" marR="91443" marT="45732" marB="45732" anchor="ctr"/>
                </a:tc>
                <a:tc>
                  <a:txBody>
                    <a:bodyPr/>
                    <a:lstStyle/>
                    <a:p>
                      <a:r>
                        <a:rPr lang="en-US" sz="1000" dirty="0">
                          <a:latin typeface="Roboto" panose="02000000000000000000" pitchFamily="2" charset="0"/>
                          <a:ea typeface="Roboto" panose="02000000000000000000" pitchFamily="2" charset="0"/>
                        </a:rPr>
                        <a:t>CAD $24.0 million</a:t>
                      </a:r>
                      <a:endParaRPr lang="en-US" sz="1000" dirty="0">
                        <a:solidFill>
                          <a:srgbClr val="124D75"/>
                        </a:solidFill>
                        <a:latin typeface="Roboto" pitchFamily="2" charset="0"/>
                        <a:ea typeface="Roboto" pitchFamily="2" charset="0"/>
                      </a:endParaRPr>
                    </a:p>
                  </a:txBody>
                  <a:tcPr marL="91443" marR="91443" marT="45732" marB="45732" anchor="ctr"/>
                </a:tc>
                <a:extLst>
                  <a:ext uri="{0D108BD9-81ED-4DB2-BD59-A6C34878D82A}">
                    <a16:rowId xmlns:a16="http://schemas.microsoft.com/office/drawing/2014/main" val="3271622779"/>
                  </a:ext>
                </a:extLst>
              </a:tr>
              <a:tr h="416076">
                <a:tc>
                  <a:txBody>
                    <a:bodyPr/>
                    <a:lstStyle/>
                    <a:p>
                      <a:r>
                        <a:rPr lang="en-US" sz="1000" b="1" dirty="0">
                          <a:latin typeface="Roboto" panose="02000000000000000000" pitchFamily="2" charset="0"/>
                          <a:ea typeface="Roboto" panose="02000000000000000000" pitchFamily="2" charset="0"/>
                        </a:rPr>
                        <a:t>FY End</a:t>
                      </a:r>
                      <a:endParaRPr lang="en-US" sz="1000" b="1" dirty="0">
                        <a:solidFill>
                          <a:srgbClr val="124D75"/>
                        </a:solidFill>
                        <a:latin typeface="Roboto" pitchFamily="2" charset="0"/>
                        <a:ea typeface="Roboto" pitchFamily="2" charset="0"/>
                      </a:endParaRPr>
                    </a:p>
                  </a:txBody>
                  <a:tcPr marL="91443" marR="91443" marT="45732" marB="45732" anchor="ctr"/>
                </a:tc>
                <a:tc>
                  <a:txBody>
                    <a:bodyPr/>
                    <a:lstStyle/>
                    <a:p>
                      <a:r>
                        <a:rPr lang="en-US" sz="1000" dirty="0">
                          <a:latin typeface="Roboto" panose="02000000000000000000" pitchFamily="2" charset="0"/>
                          <a:ea typeface="Roboto" panose="02000000000000000000" pitchFamily="2" charset="0"/>
                        </a:rPr>
                        <a:t>December 31</a:t>
                      </a:r>
                      <a:endParaRPr lang="en-US" sz="1000" dirty="0">
                        <a:solidFill>
                          <a:srgbClr val="124D75"/>
                        </a:solidFill>
                        <a:latin typeface="Roboto" pitchFamily="2" charset="0"/>
                        <a:ea typeface="Roboto" pitchFamily="2" charset="0"/>
                      </a:endParaRPr>
                    </a:p>
                  </a:txBody>
                  <a:tcPr marL="91443" marR="91443" marT="45732" marB="45732" anchor="ctr"/>
                </a:tc>
                <a:extLst>
                  <a:ext uri="{0D108BD9-81ED-4DB2-BD59-A6C34878D82A}">
                    <a16:rowId xmlns:a16="http://schemas.microsoft.com/office/drawing/2014/main" val="10005"/>
                  </a:ext>
                </a:extLst>
              </a:tr>
              <a:tr h="416076">
                <a:tc>
                  <a:txBody>
                    <a:bodyPr/>
                    <a:lstStyle/>
                    <a:p>
                      <a:r>
                        <a:rPr lang="en-US" sz="1000" b="1" dirty="0">
                          <a:latin typeface="Roboto" panose="02000000000000000000" pitchFamily="2" charset="0"/>
                          <a:ea typeface="Roboto" panose="02000000000000000000" pitchFamily="2" charset="0"/>
                        </a:rPr>
                        <a:t>Offices</a:t>
                      </a:r>
                      <a:endParaRPr lang="en-US" sz="1000" b="1" dirty="0">
                        <a:solidFill>
                          <a:srgbClr val="124D75"/>
                        </a:solidFill>
                        <a:latin typeface="Roboto" pitchFamily="2" charset="0"/>
                        <a:ea typeface="Roboto" pitchFamily="2" charset="0"/>
                      </a:endParaRPr>
                    </a:p>
                  </a:txBody>
                  <a:tcPr marL="91443" marR="91443" marT="45732" marB="45732" anchor="ctr"/>
                </a:tc>
                <a:tc>
                  <a:txBody>
                    <a:bodyPr/>
                    <a:lstStyle/>
                    <a:p>
                      <a:r>
                        <a:rPr lang="en-US" sz="1000" dirty="0">
                          <a:latin typeface="Roboto" panose="02000000000000000000" pitchFamily="2" charset="0"/>
                          <a:ea typeface="Roboto" panose="02000000000000000000" pitchFamily="2" charset="0"/>
                        </a:rPr>
                        <a:t>Toronto, Canada     Denver, CO             Washington, DC</a:t>
                      </a:r>
                      <a:r>
                        <a:rPr lang="en-US" sz="1000" baseline="0" dirty="0">
                          <a:latin typeface="Roboto" panose="02000000000000000000" pitchFamily="2" charset="0"/>
                          <a:ea typeface="Roboto" panose="02000000000000000000" pitchFamily="2" charset="0"/>
                        </a:rPr>
                        <a:t>      </a:t>
                      </a:r>
                      <a:r>
                        <a:rPr lang="en-US" sz="1000" dirty="0">
                          <a:latin typeface="Roboto" panose="02000000000000000000" pitchFamily="2" charset="0"/>
                          <a:ea typeface="Roboto" panose="02000000000000000000" pitchFamily="2" charset="0"/>
                        </a:rPr>
                        <a:t>Boca Raton, FL       Chattanooga, TN</a:t>
                      </a:r>
                      <a:r>
                        <a:rPr lang="en-US" sz="1000" baseline="0" dirty="0">
                          <a:latin typeface="Roboto" panose="02000000000000000000" pitchFamily="2" charset="0"/>
                          <a:ea typeface="Roboto" panose="02000000000000000000" pitchFamily="2" charset="0"/>
                        </a:rPr>
                        <a:t>     </a:t>
                      </a:r>
                      <a:r>
                        <a:rPr lang="en-US" sz="1000" dirty="0">
                          <a:latin typeface="Roboto" panose="02000000000000000000" pitchFamily="2" charset="0"/>
                          <a:ea typeface="Roboto" panose="02000000000000000000" pitchFamily="2" charset="0"/>
                        </a:rPr>
                        <a:t>Chandler, AZ</a:t>
                      </a:r>
                      <a:endParaRPr lang="en-US" sz="1000" dirty="0">
                        <a:solidFill>
                          <a:srgbClr val="124D75"/>
                        </a:solidFill>
                        <a:latin typeface="Roboto" pitchFamily="2" charset="0"/>
                        <a:ea typeface="Roboto" pitchFamily="2" charset="0"/>
                      </a:endParaRPr>
                    </a:p>
                  </a:txBody>
                  <a:tcPr marL="91443" marR="91443" marT="45732" marB="45732" anchor="ctr"/>
                </a:tc>
                <a:extLst>
                  <a:ext uri="{0D108BD9-81ED-4DB2-BD59-A6C34878D82A}">
                    <a16:rowId xmlns:a16="http://schemas.microsoft.com/office/drawing/2014/main" val="10006"/>
                  </a:ext>
                </a:extLst>
              </a:tr>
              <a:tr h="416076">
                <a:tc>
                  <a:txBody>
                    <a:bodyPr/>
                    <a:lstStyle/>
                    <a:p>
                      <a:r>
                        <a:rPr lang="en-US" sz="1000" b="1" dirty="0">
                          <a:latin typeface="Roboto" panose="02000000000000000000" pitchFamily="2" charset="0"/>
                          <a:ea typeface="Roboto" panose="02000000000000000000" pitchFamily="2" charset="0"/>
                        </a:rPr>
                        <a:t>Ticker</a:t>
                      </a:r>
                      <a:endParaRPr lang="en-US" sz="1000" b="1" dirty="0">
                        <a:solidFill>
                          <a:srgbClr val="124D75"/>
                        </a:solidFill>
                        <a:latin typeface="Roboto" pitchFamily="2" charset="0"/>
                        <a:ea typeface="Roboto" pitchFamily="2" charset="0"/>
                      </a:endParaRPr>
                    </a:p>
                  </a:txBody>
                  <a:tcPr marL="91443" marR="91443" marT="45732" marB="45732" anchor="ctr"/>
                </a:tc>
                <a:tc>
                  <a:txBody>
                    <a:bodyPr/>
                    <a:lstStyle/>
                    <a:p>
                      <a:pPr>
                        <a:lnSpc>
                          <a:spcPct val="113000"/>
                        </a:lnSpc>
                      </a:pPr>
                      <a:r>
                        <a:rPr lang="en-US" sz="1000" dirty="0">
                          <a:latin typeface="Roboto" panose="02000000000000000000" pitchFamily="2" charset="0"/>
                          <a:ea typeface="Roboto" panose="02000000000000000000" pitchFamily="2" charset="0"/>
                        </a:rPr>
                        <a:t>TSXV: ROI</a:t>
                      </a:r>
                    </a:p>
                    <a:p>
                      <a:r>
                        <a:rPr lang="en-US" sz="1000" dirty="0">
                          <a:latin typeface="Roboto" panose="02000000000000000000" pitchFamily="2" charset="0"/>
                          <a:ea typeface="Roboto" panose="02000000000000000000" pitchFamily="2" charset="0"/>
                        </a:rPr>
                        <a:t>OTCQB: ROIUF</a:t>
                      </a:r>
                      <a:endParaRPr lang="en-US" sz="1000" dirty="0">
                        <a:solidFill>
                          <a:srgbClr val="124D75"/>
                        </a:solidFill>
                        <a:latin typeface="Roboto" pitchFamily="2" charset="0"/>
                        <a:ea typeface="Roboto" pitchFamily="2" charset="0"/>
                      </a:endParaRPr>
                    </a:p>
                  </a:txBody>
                  <a:tcPr marL="91443" marR="91443" marT="45732" marB="45732" anchor="ctr"/>
                </a:tc>
                <a:extLst>
                  <a:ext uri="{0D108BD9-81ED-4DB2-BD59-A6C34878D82A}">
                    <a16:rowId xmlns:a16="http://schemas.microsoft.com/office/drawing/2014/main" val="10007"/>
                  </a:ext>
                </a:extLst>
              </a:tr>
            </a:tbl>
          </a:graphicData>
        </a:graphic>
      </p:graphicFrame>
      <p:sp>
        <p:nvSpPr>
          <p:cNvPr id="5" name="Rectangle 4">
            <a:extLst>
              <a:ext uri="{FF2B5EF4-FFF2-40B4-BE49-F238E27FC236}">
                <a16:creationId xmlns:a16="http://schemas.microsoft.com/office/drawing/2014/main" id="{4945F4DD-F163-42B7-9DDA-A68FF5DFC6BB}"/>
              </a:ext>
            </a:extLst>
          </p:cNvPr>
          <p:cNvSpPr/>
          <p:nvPr/>
        </p:nvSpPr>
        <p:spPr>
          <a:xfrm>
            <a:off x="3820026" y="1590287"/>
            <a:ext cx="7906917" cy="1773242"/>
          </a:xfrm>
          <a:prstGeom prst="rect">
            <a:avLst/>
          </a:prstGeom>
        </p:spPr>
        <p:txBody>
          <a:bodyPr wrap="square">
            <a:spAutoFit/>
          </a:bodyPr>
          <a:lstStyle/>
          <a:p>
            <a:pPr fontAlgn="base">
              <a:lnSpc>
                <a:spcPct val="115000"/>
              </a:lnSpc>
            </a:pPr>
            <a:r>
              <a:rPr lang="en-US" sz="1200" b="1" dirty="0">
                <a:latin typeface="Roboto" panose="02000000000000000000"/>
              </a:rPr>
              <a:t>About Us</a:t>
            </a:r>
          </a:p>
          <a:p>
            <a:pPr fontAlgn="base">
              <a:lnSpc>
                <a:spcPct val="115000"/>
              </a:lnSpc>
            </a:pPr>
            <a:r>
              <a:rPr lang="en-US" sz="1200" dirty="0">
                <a:latin typeface="Roboto" panose="02000000000000000000"/>
              </a:rPr>
              <a:t>Route1 Inc., also operating under the tradenames GroupMobile and PCS Mobile is an advanced North American technology company that empowers their clients with data-centric solutions that drive greater profitability, improve operational efficiency and gain sustainable competitive advantages – all while emphasizing a strong cybersecurity and information assurance posture. Route1 delivers exceptional client outcomes through real-time secure delivery of actionable intelligence to decision makers, whether it be in a manufacturing plant, in-theater of operations or in a university parking lot. Route1 is listed on the OTCQB in the United States under the symbol ROIUF and in Canada on the TSX Venture Exchange under the symbol ROI.  For more information, visit: </a:t>
            </a:r>
            <a:r>
              <a:rPr lang="en-US" sz="1200" u="sng" dirty="0">
                <a:latin typeface="Roboto" panose="02000000000000000000"/>
                <a:hlinkClick r:id="rId2"/>
              </a:rPr>
              <a:t>www.route1.com</a:t>
            </a:r>
            <a:r>
              <a:rPr lang="en-US" sz="1200" dirty="0">
                <a:latin typeface="Roboto" panose="02000000000000000000"/>
              </a:rPr>
              <a:t>.</a:t>
            </a:r>
          </a:p>
        </p:txBody>
      </p:sp>
      <p:pic>
        <p:nvPicPr>
          <p:cNvPr id="7" name="Picture 6">
            <a:extLst>
              <a:ext uri="{FF2B5EF4-FFF2-40B4-BE49-F238E27FC236}">
                <a16:creationId xmlns:a16="http://schemas.microsoft.com/office/drawing/2014/main" id="{6003A78A-96E5-4A79-8493-E44EBA9E24D0}"/>
              </a:ext>
            </a:extLst>
          </p:cNvPr>
          <p:cNvPicPr>
            <a:picLocks noChangeAspect="1"/>
          </p:cNvPicPr>
          <p:nvPr/>
        </p:nvPicPr>
        <p:blipFill>
          <a:blip r:embed="rId3"/>
          <a:stretch>
            <a:fillRect/>
          </a:stretch>
        </p:blipFill>
        <p:spPr>
          <a:xfrm>
            <a:off x="5386888" y="3433329"/>
            <a:ext cx="4400801" cy="2919625"/>
          </a:xfrm>
          <a:prstGeom prst="rect">
            <a:avLst/>
          </a:prstGeom>
        </p:spPr>
      </p:pic>
    </p:spTree>
    <p:extLst>
      <p:ext uri="{BB962C8B-B14F-4D97-AF65-F5344CB8AC3E}">
        <p14:creationId xmlns:p14="http://schemas.microsoft.com/office/powerpoint/2010/main" val="2006326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C28194-9AE2-F84F-A343-12DB7058D77E}"/>
              </a:ext>
            </a:extLst>
          </p:cNvPr>
          <p:cNvSpPr>
            <a:spLocks noGrp="1"/>
          </p:cNvSpPr>
          <p:nvPr>
            <p:ph type="sldNum" sz="quarter" idx="12"/>
          </p:nvPr>
        </p:nvSpPr>
        <p:spPr/>
        <p:txBody>
          <a:bodyPr/>
          <a:lstStyle/>
          <a:p>
            <a:fld id="{1B7F8142-A9DB-5646-BA3F-02A4FCFC50E9}" type="slidenum">
              <a:rPr lang="en-US"/>
              <a:pPr/>
              <a:t>4</a:t>
            </a:fld>
            <a:endParaRPr lang="en-US" dirty="0"/>
          </a:p>
        </p:txBody>
      </p:sp>
      <p:sp>
        <p:nvSpPr>
          <p:cNvPr id="4" name="Title 3">
            <a:extLst>
              <a:ext uri="{FF2B5EF4-FFF2-40B4-BE49-F238E27FC236}">
                <a16:creationId xmlns:a16="http://schemas.microsoft.com/office/drawing/2014/main" id="{A1457F14-24D7-144B-AC20-72403E100B12}"/>
              </a:ext>
            </a:extLst>
          </p:cNvPr>
          <p:cNvSpPr>
            <a:spLocks noGrp="1"/>
          </p:cNvSpPr>
          <p:nvPr>
            <p:ph type="title"/>
          </p:nvPr>
        </p:nvSpPr>
        <p:spPr/>
        <p:txBody>
          <a:bodyPr>
            <a:normAutofit/>
          </a:bodyPr>
          <a:lstStyle/>
          <a:p>
            <a:r>
              <a:rPr lang="en-US" dirty="0"/>
              <a:t>We Are an “Outcomes” Based Company</a:t>
            </a:r>
          </a:p>
        </p:txBody>
      </p:sp>
      <p:sp>
        <p:nvSpPr>
          <p:cNvPr id="5" name="TextBox 4">
            <a:extLst>
              <a:ext uri="{FF2B5EF4-FFF2-40B4-BE49-F238E27FC236}">
                <a16:creationId xmlns:a16="http://schemas.microsoft.com/office/drawing/2014/main" id="{560FFB69-98CC-D444-9C28-5C553E47E72D}"/>
              </a:ext>
            </a:extLst>
          </p:cNvPr>
          <p:cNvSpPr txBox="1"/>
          <p:nvPr/>
        </p:nvSpPr>
        <p:spPr>
          <a:xfrm>
            <a:off x="480938" y="1446262"/>
            <a:ext cx="11160785" cy="4338175"/>
          </a:xfrm>
          <a:prstGeom prst="rect">
            <a:avLst/>
          </a:prstGeom>
          <a:noFill/>
        </p:spPr>
        <p:txBody>
          <a:bodyPr wrap="square" rtlCol="0">
            <a:spAutoFit/>
          </a:bodyPr>
          <a:lstStyle/>
          <a:p>
            <a:r>
              <a:rPr lang="en-CA" sz="2000" b="1" dirty="0">
                <a:latin typeface="Roboto" panose="02000000000000000000"/>
              </a:rPr>
              <a:t>We deliver exceptional client outcomes</a:t>
            </a:r>
            <a:r>
              <a:rPr lang="en-CA" sz="2000" dirty="0">
                <a:latin typeface="Roboto" panose="02000000000000000000"/>
              </a:rPr>
              <a:t> </a:t>
            </a:r>
            <a:r>
              <a:rPr lang="en-CA" sz="1600" dirty="0">
                <a:latin typeface="Roboto" panose="02000000000000000000"/>
              </a:rPr>
              <a:t>through real-time secure delivery of actionable intelligence to decision makers, whether it be in a plant, in-theater or in a university parking lot.  </a:t>
            </a:r>
            <a:r>
              <a:rPr lang="en-CA" sz="1600" b="1" dirty="0">
                <a:latin typeface="Roboto" panose="02000000000000000000"/>
              </a:rPr>
              <a:t>Our core competencies are</a:t>
            </a:r>
            <a:r>
              <a:rPr lang="en-CA" sz="1600" dirty="0">
                <a:latin typeface="Roboto" panose="02000000000000000000"/>
              </a:rPr>
              <a:t>:</a:t>
            </a:r>
            <a:endParaRPr lang="en-US" sz="1600" dirty="0">
              <a:latin typeface="Roboto" panose="02000000000000000000"/>
            </a:endParaRPr>
          </a:p>
          <a:p>
            <a:r>
              <a:rPr lang="en-CA" sz="1600" b="1" dirty="0">
                <a:latin typeface="Roboto" panose="02000000000000000000"/>
              </a:rPr>
              <a:t> </a:t>
            </a:r>
            <a:endParaRPr lang="en-US" sz="1600" dirty="0">
              <a:latin typeface="Roboto" panose="02000000000000000000"/>
            </a:endParaRPr>
          </a:p>
          <a:p>
            <a:pPr marL="342891" indent="-342891">
              <a:lnSpc>
                <a:spcPts val="1800"/>
              </a:lnSpc>
              <a:buFont typeface="+mj-lt"/>
              <a:buAutoNum type="arabicPeriod"/>
              <a:tabLst>
                <a:tab pos="4308367" algn="l"/>
              </a:tabLst>
            </a:pPr>
            <a:r>
              <a:rPr lang="en-US" sz="1400" b="1" dirty="0">
                <a:solidFill>
                  <a:srgbClr val="124D75"/>
                </a:solidFill>
                <a:latin typeface="Roboto" panose="02000000000000000000"/>
                <a:ea typeface="Roboto" panose="02000000000000000000" pitchFamily="2" charset="0"/>
                <a:cs typeface="Roboto" panose="02000000000000000000" pitchFamily="2" charset="0"/>
              </a:rPr>
              <a:t>Data Security and User Authentication</a:t>
            </a:r>
          </a:p>
          <a:p>
            <a:pPr marL="742932" lvl="1" indent="-285744">
              <a:lnSpc>
                <a:spcPts val="1800"/>
              </a:lnSpc>
              <a:buFont typeface="Arial" panose="020B0604020202020204" pitchFamily="34" charset="0"/>
              <a:buChar char="•"/>
              <a:tabLst>
                <a:tab pos="4308367" algn="l"/>
              </a:tabLst>
            </a:pPr>
            <a:r>
              <a:rPr lang="en-US" sz="1400" b="1" dirty="0">
                <a:latin typeface="Roboto" panose="02000000000000000000"/>
              </a:rPr>
              <a:t>Our IP:</a:t>
            </a:r>
            <a:r>
              <a:rPr lang="en-US" sz="1400" dirty="0">
                <a:latin typeface="Roboto" panose="02000000000000000000"/>
              </a:rPr>
              <a:t>  MobiNET (DEFIMNET), MobiKEY, DerivID</a:t>
            </a:r>
            <a:endParaRPr lang="en-US" sz="1200" i="1" dirty="0">
              <a:latin typeface="Roboto" panose="02000000000000000000"/>
            </a:endParaRPr>
          </a:p>
          <a:p>
            <a:pPr marL="342900" lvl="0" indent="-342900" fontAlgn="base">
              <a:lnSpc>
                <a:spcPts val="1800"/>
              </a:lnSpc>
              <a:buFont typeface="+mj-lt"/>
              <a:buAutoNum type="arabicPeriod" startAt="2"/>
            </a:pPr>
            <a:endParaRPr lang="en-US" sz="1400" b="1" dirty="0">
              <a:solidFill>
                <a:srgbClr val="124D75"/>
              </a:solidFill>
              <a:latin typeface="Roboto" panose="02000000000000000000"/>
            </a:endParaRPr>
          </a:p>
          <a:p>
            <a:pPr marL="342900" lvl="0" indent="-342900" fontAlgn="base">
              <a:lnSpc>
                <a:spcPts val="1800"/>
              </a:lnSpc>
              <a:buFont typeface="+mj-lt"/>
              <a:buAutoNum type="arabicPeriod" startAt="2"/>
            </a:pPr>
            <a:r>
              <a:rPr lang="en-US" sz="1400" b="1" dirty="0">
                <a:solidFill>
                  <a:srgbClr val="124D75"/>
                </a:solidFill>
                <a:latin typeface="Roboto" panose="02000000000000000000"/>
              </a:rPr>
              <a:t>Data Acquisition and Analytics Technology</a:t>
            </a:r>
          </a:p>
          <a:p>
            <a:pPr marL="740664" lvl="1" indent="-283464" fontAlgn="base">
              <a:lnSpc>
                <a:spcPts val="1800"/>
              </a:lnSpc>
              <a:buFont typeface="Arial" panose="020B0604020202020204" pitchFamily="34" charset="0"/>
              <a:buChar char="•"/>
            </a:pPr>
            <a:r>
              <a:rPr lang="en-US" sz="1400" b="1" dirty="0">
                <a:latin typeface="Roboto" panose="02000000000000000000"/>
              </a:rPr>
              <a:t>Our IP:</a:t>
            </a:r>
            <a:r>
              <a:rPr lang="en-US" sz="1400" dirty="0">
                <a:latin typeface="Roboto" panose="02000000000000000000"/>
              </a:rPr>
              <a:t>  MobiNET, ActionPLAN, ScreenSTOP</a:t>
            </a:r>
          </a:p>
          <a:p>
            <a:pPr marL="740664" lvl="1" indent="-283464" fontAlgn="base">
              <a:lnSpc>
                <a:spcPts val="1800"/>
              </a:lnSpc>
              <a:buFont typeface="Arial" panose="020B0604020202020204" pitchFamily="34" charset="0"/>
              <a:buChar char="•"/>
            </a:pPr>
            <a:r>
              <a:rPr lang="en-US" sz="1400" b="1" dirty="0">
                <a:latin typeface="Roboto" panose="02000000000000000000"/>
              </a:rPr>
              <a:t>What we resell</a:t>
            </a:r>
            <a:r>
              <a:rPr lang="en-US" sz="1400" dirty="0">
                <a:latin typeface="Roboto" panose="02000000000000000000"/>
              </a:rPr>
              <a:t>: Genetec AutoVu</a:t>
            </a:r>
          </a:p>
          <a:p>
            <a:pPr marL="342900" indent="-342900" fontAlgn="base">
              <a:lnSpc>
                <a:spcPts val="1800"/>
              </a:lnSpc>
              <a:buFont typeface="+mj-lt"/>
              <a:buAutoNum type="arabicPeriod" startAt="3"/>
            </a:pPr>
            <a:endParaRPr lang="en-US" sz="1400" b="1" dirty="0">
              <a:solidFill>
                <a:srgbClr val="124D75"/>
              </a:solidFill>
              <a:latin typeface="Roboto" panose="02000000000000000000"/>
            </a:endParaRPr>
          </a:p>
          <a:p>
            <a:pPr marL="342900" indent="-342900" fontAlgn="base">
              <a:lnSpc>
                <a:spcPts val="1800"/>
              </a:lnSpc>
              <a:buFont typeface="+mj-lt"/>
              <a:buAutoNum type="arabicPeriod" startAt="3"/>
            </a:pPr>
            <a:r>
              <a:rPr lang="en-US" sz="1400" b="1" dirty="0">
                <a:solidFill>
                  <a:srgbClr val="124D75"/>
                </a:solidFill>
                <a:latin typeface="Roboto" panose="02000000000000000000"/>
              </a:rPr>
              <a:t>Data Visualization – Rugged Devices and Accessories</a:t>
            </a:r>
          </a:p>
          <a:p>
            <a:pPr marL="740664" lvl="1" indent="-283464" fontAlgn="base">
              <a:lnSpc>
                <a:spcPts val="1800"/>
              </a:lnSpc>
              <a:buFont typeface="Arial" panose="020B0604020202020204" pitchFamily="34" charset="0"/>
              <a:buChar char="•"/>
            </a:pPr>
            <a:r>
              <a:rPr lang="en-US" sz="1400" b="1" dirty="0">
                <a:latin typeface="Roboto" panose="02000000000000000000"/>
              </a:rPr>
              <a:t>Our IP:</a:t>
            </a:r>
            <a:r>
              <a:rPr lang="en-US" sz="1400" dirty="0">
                <a:latin typeface="Roboto" panose="02000000000000000000"/>
              </a:rPr>
              <a:t>  NA</a:t>
            </a:r>
          </a:p>
          <a:p>
            <a:pPr marL="740664" lvl="1" indent="-283464" fontAlgn="base">
              <a:lnSpc>
                <a:spcPts val="1800"/>
              </a:lnSpc>
              <a:buFont typeface="Arial" panose="020B0604020202020204" pitchFamily="34" charset="0"/>
              <a:buChar char="•"/>
            </a:pPr>
            <a:r>
              <a:rPr lang="en-US" sz="1400" b="1" dirty="0">
                <a:latin typeface="Roboto" panose="02000000000000000000"/>
              </a:rPr>
              <a:t>What we resell</a:t>
            </a:r>
            <a:r>
              <a:rPr lang="en-US" sz="1400" dirty="0">
                <a:latin typeface="Roboto" panose="02000000000000000000"/>
              </a:rPr>
              <a:t>: Various OEM’s rugged devices including fully and semi rugged laptops, fully and semi rugged tablets, rugged handhelds, docks and mounts, wireless products, printers and scanners, gateways and modems, and accessories</a:t>
            </a:r>
          </a:p>
          <a:p>
            <a:pPr marL="342900" indent="-342900" fontAlgn="base">
              <a:lnSpc>
                <a:spcPts val="1800"/>
              </a:lnSpc>
              <a:buFont typeface="+mj-lt"/>
              <a:buAutoNum type="arabicPeriod" startAt="4"/>
            </a:pPr>
            <a:endParaRPr lang="en-US" sz="1400" b="1" dirty="0">
              <a:solidFill>
                <a:srgbClr val="124D75"/>
              </a:solidFill>
              <a:latin typeface="Roboto" panose="02000000000000000000"/>
            </a:endParaRPr>
          </a:p>
          <a:p>
            <a:pPr marL="342900" indent="-342900" fontAlgn="base">
              <a:lnSpc>
                <a:spcPts val="1800"/>
              </a:lnSpc>
              <a:buFont typeface="+mj-lt"/>
              <a:buAutoNum type="arabicPeriod" startAt="4"/>
            </a:pPr>
            <a:r>
              <a:rPr lang="en-US" sz="1400" b="1" dirty="0">
                <a:solidFill>
                  <a:srgbClr val="124D75"/>
                </a:solidFill>
                <a:latin typeface="Roboto" panose="02000000000000000000"/>
              </a:rPr>
              <a:t>New Technology and Services</a:t>
            </a:r>
          </a:p>
          <a:p>
            <a:pPr marL="742950" lvl="1" indent="-285750" fontAlgn="base">
              <a:lnSpc>
                <a:spcPts val="1800"/>
              </a:lnSpc>
              <a:buFont typeface="Arial" panose="020B0604020202020204" pitchFamily="34" charset="0"/>
              <a:buChar char="•"/>
            </a:pPr>
            <a:r>
              <a:rPr lang="en-US" sz="1400" b="1" dirty="0">
                <a:latin typeface="Roboto" panose="02000000000000000000"/>
              </a:rPr>
              <a:t>Our in-house core capability</a:t>
            </a:r>
            <a:r>
              <a:rPr lang="en-US" sz="1400" dirty="0">
                <a:latin typeface="Roboto" panose="02000000000000000000"/>
              </a:rPr>
              <a:t>: (a) Software development, (b) managed hardware services including TaaS, (c) on-premise client connectivity, and (d) hardware break and fix</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07" y="2409057"/>
            <a:ext cx="1626488" cy="1610620"/>
          </a:xfrm>
          <a:prstGeom prst="rect">
            <a:avLst/>
          </a:prstGeom>
        </p:spPr>
      </p:pic>
    </p:spTree>
    <p:extLst>
      <p:ext uri="{BB962C8B-B14F-4D97-AF65-F5344CB8AC3E}">
        <p14:creationId xmlns:p14="http://schemas.microsoft.com/office/powerpoint/2010/main" val="2848051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p:txBody>
          <a:bodyPr>
            <a:normAutofit/>
          </a:bodyPr>
          <a:lstStyle/>
          <a:p>
            <a:pPr eaLnBrk="1" hangingPunct="1"/>
            <a:r>
              <a:rPr lang="en-US" dirty="0"/>
              <a:t>MobiNET: our Service Delivery Platform</a:t>
            </a:r>
          </a:p>
        </p:txBody>
      </p:sp>
      <p:sp>
        <p:nvSpPr>
          <p:cNvPr id="9" name="Content Placeholder 8"/>
          <p:cNvSpPr>
            <a:spLocks noGrp="1"/>
          </p:cNvSpPr>
          <p:nvPr>
            <p:ph idx="1"/>
          </p:nvPr>
        </p:nvSpPr>
        <p:spPr>
          <a:xfrm>
            <a:off x="458886" y="1549320"/>
            <a:ext cx="5332313" cy="4503462"/>
          </a:xfrm>
        </p:spPr>
        <p:txBody>
          <a:bodyPr rtlCol="0">
            <a:noAutofit/>
          </a:bodyPr>
          <a:lstStyle/>
          <a:p>
            <a:pPr>
              <a:defRPr/>
            </a:pPr>
            <a:r>
              <a:rPr lang="en-US" sz="1800" b="1" dirty="0">
                <a:solidFill>
                  <a:srgbClr val="124D75"/>
                </a:solidFill>
                <a:latin typeface="Roboto" panose="02000000000000000000" pitchFamily="2" charset="0"/>
                <a:ea typeface="Roboto" panose="02000000000000000000" pitchFamily="2" charset="0"/>
              </a:rPr>
              <a:t>What is MobiNET?</a:t>
            </a:r>
          </a:p>
          <a:p>
            <a:pPr marL="285744" indent="-285744">
              <a:spcBef>
                <a:spcPts val="600"/>
              </a:spcBef>
              <a:buFont typeface="Arial" panose="020B0604020202020204" pitchFamily="34" charset="0"/>
              <a:buChar char="•"/>
              <a:defRPr/>
            </a:pPr>
            <a:r>
              <a:rPr lang="en-US" b="1" dirty="0">
                <a:solidFill>
                  <a:schemeClr val="tx1">
                    <a:lumMod val="50000"/>
                    <a:lumOff val="50000"/>
                  </a:schemeClr>
                </a:solidFill>
                <a:latin typeface="Roboto" panose="02000000000000000000" pitchFamily="2" charset="0"/>
                <a:ea typeface="Roboto" panose="02000000000000000000" pitchFamily="2" charset="0"/>
              </a:rPr>
              <a:t>Multi-Tenant (MobiNET) or Single Tenant (DEFIMNET)</a:t>
            </a:r>
          </a:p>
          <a:p>
            <a:pPr marL="285744" indent="-285744">
              <a:spcBef>
                <a:spcPts val="600"/>
              </a:spcBef>
              <a:buFont typeface="Arial" panose="020B0604020202020204" pitchFamily="34" charset="0"/>
              <a:buChar char="•"/>
              <a:defRPr/>
            </a:pPr>
            <a:r>
              <a:rPr lang="en-US" b="1" dirty="0">
                <a:solidFill>
                  <a:schemeClr val="tx1">
                    <a:lumMod val="50000"/>
                    <a:lumOff val="50000"/>
                  </a:schemeClr>
                </a:solidFill>
                <a:latin typeface="Roboto" panose="02000000000000000000" pitchFamily="2" charset="0"/>
                <a:ea typeface="Roboto" panose="02000000000000000000" pitchFamily="2" charset="0"/>
              </a:rPr>
              <a:t>Secure Cloud</a:t>
            </a:r>
            <a:r>
              <a:rPr lang="en-US" dirty="0">
                <a:solidFill>
                  <a:schemeClr val="tx1">
                    <a:lumMod val="50000"/>
                    <a:lumOff val="50000"/>
                  </a:schemeClr>
                </a:solidFill>
                <a:latin typeface="Roboto" panose="02000000000000000000" pitchFamily="2" charset="0"/>
                <a:ea typeface="Roboto" panose="02000000000000000000" pitchFamily="2" charset="0"/>
              </a:rPr>
              <a:t>:  Best in class implementation of a system and networking framework</a:t>
            </a:r>
          </a:p>
          <a:p>
            <a:pPr marL="285744" indent="-285744">
              <a:spcBef>
                <a:spcPts val="600"/>
              </a:spcBef>
              <a:buFont typeface="Arial" panose="020B0604020202020204" pitchFamily="34" charset="0"/>
              <a:buChar char="•"/>
              <a:defRPr/>
            </a:pPr>
            <a:r>
              <a:rPr lang="en-US" b="1" dirty="0">
                <a:solidFill>
                  <a:schemeClr val="tx1">
                    <a:lumMod val="50000"/>
                    <a:lumOff val="50000"/>
                  </a:schemeClr>
                </a:solidFill>
                <a:latin typeface="Roboto" panose="02000000000000000000" pitchFamily="2" charset="0"/>
                <a:ea typeface="Roboto" panose="02000000000000000000" pitchFamily="2" charset="0"/>
              </a:rPr>
              <a:t>Identity – Authentication – Authorization</a:t>
            </a:r>
            <a:r>
              <a:rPr lang="en-US" dirty="0">
                <a:solidFill>
                  <a:schemeClr val="tx1">
                    <a:lumMod val="50000"/>
                    <a:lumOff val="50000"/>
                  </a:schemeClr>
                </a:solidFill>
                <a:latin typeface="Roboto" panose="02000000000000000000" pitchFamily="2" charset="0"/>
                <a:ea typeface="Roboto" panose="02000000000000000000" pitchFamily="2" charset="0"/>
              </a:rPr>
              <a:t>:  Public Key Infrastructure</a:t>
            </a:r>
          </a:p>
          <a:p>
            <a:pPr marL="285744" indent="-285744">
              <a:spcBef>
                <a:spcPts val="600"/>
              </a:spcBef>
              <a:buFont typeface="Arial" panose="020B0604020202020204" pitchFamily="34" charset="0"/>
              <a:buChar char="•"/>
              <a:defRPr/>
            </a:pPr>
            <a:r>
              <a:rPr lang="en-US" b="1" dirty="0">
                <a:solidFill>
                  <a:schemeClr val="tx1">
                    <a:lumMod val="50000"/>
                    <a:lumOff val="50000"/>
                  </a:schemeClr>
                </a:solidFill>
                <a:latin typeface="Roboto" panose="02000000000000000000" pitchFamily="2" charset="0"/>
                <a:ea typeface="Roboto" panose="02000000000000000000" pitchFamily="2" charset="0"/>
              </a:rPr>
              <a:t>PKI</a:t>
            </a:r>
            <a:r>
              <a:rPr lang="en-US" dirty="0">
                <a:solidFill>
                  <a:schemeClr val="tx1">
                    <a:lumMod val="50000"/>
                    <a:lumOff val="50000"/>
                  </a:schemeClr>
                </a:solidFill>
                <a:latin typeface="Roboto" panose="02000000000000000000" pitchFamily="2" charset="0"/>
                <a:ea typeface="Roboto" panose="02000000000000000000" pitchFamily="2" charset="0"/>
              </a:rPr>
              <a:t>:  Certificate Authority Hierarchy</a:t>
            </a:r>
          </a:p>
          <a:p>
            <a:pPr marL="285744" indent="-285744">
              <a:spcBef>
                <a:spcPts val="600"/>
              </a:spcBef>
              <a:buFont typeface="Arial" panose="020B0604020202020204" pitchFamily="34" charset="0"/>
              <a:buChar char="•"/>
              <a:defRPr/>
            </a:pPr>
            <a:r>
              <a:rPr lang="en-US" b="1" dirty="0">
                <a:solidFill>
                  <a:schemeClr val="tx1">
                    <a:lumMod val="50000"/>
                    <a:lumOff val="50000"/>
                  </a:schemeClr>
                </a:solidFill>
                <a:latin typeface="Roboto" panose="02000000000000000000" pitchFamily="2" charset="0"/>
                <a:ea typeface="Roboto" panose="02000000000000000000" pitchFamily="2" charset="0"/>
              </a:rPr>
              <a:t>Control and Signaling:  </a:t>
            </a:r>
            <a:r>
              <a:rPr lang="en-US" dirty="0">
                <a:solidFill>
                  <a:schemeClr val="tx1">
                    <a:lumMod val="50000"/>
                    <a:lumOff val="50000"/>
                  </a:schemeClr>
                </a:solidFill>
                <a:latin typeface="Roboto" panose="02000000000000000000" pitchFamily="2" charset="0"/>
                <a:ea typeface="Roboto" panose="02000000000000000000" pitchFamily="2" charset="0"/>
              </a:rPr>
              <a:t>Enabling the Applications</a:t>
            </a:r>
          </a:p>
          <a:p>
            <a:pPr marL="285744" indent="-285744">
              <a:spcBef>
                <a:spcPts val="600"/>
              </a:spcBef>
              <a:buFont typeface="Arial" panose="020B0604020202020204" pitchFamily="34" charset="0"/>
              <a:buChar char="•"/>
              <a:defRPr/>
            </a:pPr>
            <a:r>
              <a:rPr lang="en-US" b="1" dirty="0">
                <a:solidFill>
                  <a:schemeClr val="tx1">
                    <a:lumMod val="50000"/>
                    <a:lumOff val="50000"/>
                  </a:schemeClr>
                </a:solidFill>
                <a:latin typeface="Roboto" panose="02000000000000000000" pitchFamily="2" charset="0"/>
                <a:ea typeface="Roboto" panose="02000000000000000000" pitchFamily="2" charset="0"/>
              </a:rPr>
              <a:t>Provisioning and Administration:  </a:t>
            </a:r>
            <a:r>
              <a:rPr lang="en-US" dirty="0">
                <a:solidFill>
                  <a:schemeClr val="tx1">
                    <a:lumMod val="50000"/>
                    <a:lumOff val="50000"/>
                  </a:schemeClr>
                </a:solidFill>
                <a:latin typeface="Roboto" panose="02000000000000000000" pitchFamily="2" charset="0"/>
                <a:ea typeface="Roboto" panose="02000000000000000000" pitchFamily="2" charset="0"/>
              </a:rPr>
              <a:t>MAP</a:t>
            </a:r>
          </a:p>
          <a:p>
            <a:pPr marL="285744" indent="-285744">
              <a:spcBef>
                <a:spcPts val="600"/>
              </a:spcBef>
              <a:buFont typeface="Arial" panose="020B0604020202020204" pitchFamily="34" charset="0"/>
              <a:buChar char="•"/>
              <a:defRPr/>
            </a:pPr>
            <a:r>
              <a:rPr lang="en-US" b="1" dirty="0">
                <a:solidFill>
                  <a:schemeClr val="tx1">
                    <a:lumMod val="50000"/>
                    <a:lumOff val="50000"/>
                  </a:schemeClr>
                </a:solidFill>
                <a:latin typeface="Roboto" panose="02000000000000000000" pitchFamily="2" charset="0"/>
                <a:ea typeface="Roboto" panose="02000000000000000000" pitchFamily="2" charset="0"/>
              </a:rPr>
              <a:t>System Monitoring and Incident Response</a:t>
            </a:r>
            <a:r>
              <a:rPr lang="en-US" dirty="0">
                <a:solidFill>
                  <a:schemeClr val="tx1">
                    <a:lumMod val="50000"/>
                    <a:lumOff val="50000"/>
                  </a:schemeClr>
                </a:solidFill>
                <a:latin typeface="Roboto" panose="02000000000000000000" pitchFamily="2" charset="0"/>
                <a:ea typeface="Roboto" panose="02000000000000000000" pitchFamily="2" charset="0"/>
              </a:rPr>
              <a:t>:  R1Scout</a:t>
            </a:r>
          </a:p>
          <a:p>
            <a:pPr marL="285744" indent="-285744">
              <a:spcBef>
                <a:spcPts val="600"/>
              </a:spcBef>
              <a:buFont typeface="Arial" panose="020B0604020202020204" pitchFamily="34" charset="0"/>
              <a:buChar char="•"/>
              <a:defRPr/>
            </a:pPr>
            <a:r>
              <a:rPr lang="en-US" b="1" dirty="0">
                <a:solidFill>
                  <a:schemeClr val="tx1">
                    <a:lumMod val="50000"/>
                    <a:lumOff val="50000"/>
                  </a:schemeClr>
                </a:solidFill>
                <a:latin typeface="Roboto" panose="02000000000000000000" pitchFamily="2" charset="0"/>
                <a:ea typeface="Roboto" panose="02000000000000000000" pitchFamily="2" charset="0"/>
              </a:rPr>
              <a:t>Auditing and Reporting</a:t>
            </a:r>
          </a:p>
          <a:p>
            <a:pPr marL="285744" indent="-285744">
              <a:spcBef>
                <a:spcPts val="600"/>
              </a:spcBef>
              <a:buFont typeface="Arial" panose="020B0604020202020204" pitchFamily="34" charset="0"/>
              <a:buChar char="•"/>
              <a:defRPr/>
            </a:pPr>
            <a:r>
              <a:rPr lang="en-US" b="1" dirty="0">
                <a:solidFill>
                  <a:schemeClr val="tx1">
                    <a:lumMod val="50000"/>
                    <a:lumOff val="50000"/>
                  </a:schemeClr>
                </a:solidFill>
                <a:latin typeface="Roboto" panose="02000000000000000000" pitchFamily="2" charset="0"/>
                <a:ea typeface="Roboto" panose="02000000000000000000" pitchFamily="2" charset="0"/>
              </a:rPr>
              <a:t>Traversing Firewalls:  </a:t>
            </a:r>
            <a:r>
              <a:rPr lang="en-US" dirty="0">
                <a:solidFill>
                  <a:schemeClr val="tx1">
                    <a:lumMod val="50000"/>
                    <a:lumOff val="50000"/>
                  </a:schemeClr>
                </a:solidFill>
                <a:latin typeface="Roboto" panose="02000000000000000000" pitchFamily="2" charset="0"/>
                <a:ea typeface="Roboto" panose="02000000000000000000" pitchFamily="2" charset="0"/>
              </a:rPr>
              <a:t>MobiNET Switching Arrays</a:t>
            </a:r>
          </a:p>
          <a:p>
            <a:pPr marL="285744" indent="-285744">
              <a:spcBef>
                <a:spcPts val="600"/>
              </a:spcBef>
              <a:buFont typeface="Arial" panose="020B0604020202020204" pitchFamily="34" charset="0"/>
              <a:buChar char="•"/>
              <a:defRPr/>
            </a:pPr>
            <a:r>
              <a:rPr lang="en-US" b="1" dirty="0">
                <a:solidFill>
                  <a:schemeClr val="tx1">
                    <a:lumMod val="50000"/>
                    <a:lumOff val="50000"/>
                  </a:schemeClr>
                </a:solidFill>
                <a:latin typeface="Roboto" panose="02000000000000000000" pitchFamily="2" charset="0"/>
                <a:ea typeface="Roboto" panose="02000000000000000000" pitchFamily="2" charset="0"/>
              </a:rPr>
              <a:t>Securing Connections:  </a:t>
            </a:r>
            <a:r>
              <a:rPr lang="en-US" dirty="0">
                <a:solidFill>
                  <a:schemeClr val="tx1">
                    <a:lumMod val="50000"/>
                    <a:lumOff val="50000"/>
                  </a:schemeClr>
                </a:solidFill>
                <a:latin typeface="Roboto" panose="02000000000000000000" pitchFamily="2" charset="0"/>
                <a:ea typeface="Roboto" panose="02000000000000000000" pitchFamily="2" charset="0"/>
              </a:rPr>
              <a:t>CryptoPath</a:t>
            </a:r>
          </a:p>
          <a:p>
            <a:pPr eaLnBrk="1" fontAlgn="auto" hangingPunct="1">
              <a:defRPr/>
            </a:pPr>
            <a:endParaRPr lang="en-US" dirty="0">
              <a:solidFill>
                <a:schemeClr val="tx1"/>
              </a:solidFill>
              <a:latin typeface="Roboto" panose="02000000000000000000" pitchFamily="2" charset="0"/>
              <a:ea typeface="Roboto" panose="02000000000000000000" pitchFamily="2" charset="0"/>
            </a:endParaRPr>
          </a:p>
        </p:txBody>
      </p:sp>
      <p:sp>
        <p:nvSpPr>
          <p:cNvPr id="2" name="Slide Number Placeholder 1"/>
          <p:cNvSpPr>
            <a:spLocks noGrp="1"/>
          </p:cNvSpPr>
          <p:nvPr>
            <p:ph type="sldNum" sz="quarter" idx="12"/>
          </p:nvPr>
        </p:nvSpPr>
        <p:spPr/>
        <p:txBody>
          <a:bodyPr/>
          <a:lstStyle/>
          <a:p>
            <a:fld id="{1B7F8142-A9DB-5646-BA3F-02A4FCFC50E9}" type="slidenum">
              <a:rPr lang="en-US" smtClean="0"/>
              <a:pPr/>
              <a:t>5</a:t>
            </a:fld>
            <a:endParaRPr lang="en-US" dirty="0"/>
          </a:p>
        </p:txBody>
      </p:sp>
      <p:sp>
        <p:nvSpPr>
          <p:cNvPr id="7" name="Content Placeholder 8"/>
          <p:cNvSpPr txBox="1">
            <a:spLocks/>
          </p:cNvSpPr>
          <p:nvPr/>
        </p:nvSpPr>
        <p:spPr>
          <a:xfrm>
            <a:off x="7835549" y="1544161"/>
            <a:ext cx="3891397" cy="4508621"/>
          </a:xfrm>
          <a:prstGeom prst="rect">
            <a:avLst/>
          </a:prstGeom>
          <a:ln>
            <a:solidFill>
              <a:srgbClr val="124D75"/>
            </a:solidFill>
          </a:ln>
        </p:spPr>
        <p:txBody>
          <a:bodyPr vert="horz" lIns="91440" tIns="45720" rIns="91440" bIns="45720" rtlCol="0">
            <a:noAutofit/>
          </a:bodyPr>
          <a:lstStyle>
            <a:lvl1pPr marL="0" indent="0" algn="l" defTabSz="914377" rtl="0" eaLnBrk="1" latinLnBrk="0" hangingPunct="1">
              <a:lnSpc>
                <a:spcPts val="2000"/>
              </a:lnSpc>
              <a:spcBef>
                <a:spcPts val="1000"/>
              </a:spcBef>
              <a:buFont typeface="Arial" panose="020B0604020202020204" pitchFamily="34" charset="0"/>
              <a:buNone/>
              <a:defRPr sz="1500" b="0" i="0" kern="1200">
                <a:solidFill>
                  <a:srgbClr val="758082"/>
                </a:solidFill>
                <a:latin typeface="Roboto Regular" panose="02000000000000000000" pitchFamily="2" charset="0"/>
                <a:ea typeface="Roboto Regular" panose="02000000000000000000" pitchFamily="2" charset="0"/>
                <a:cs typeface="Roboto Regular" panose="020000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rgbClr val="758082"/>
                </a:solidFill>
                <a:latin typeface="Roboto" panose="02000000000000000000" pitchFamily="2" charset="0"/>
                <a:ea typeface="Roboto" panose="02000000000000000000" pitchFamily="2" charset="0"/>
                <a:cs typeface="Roboto" panose="02000000000000000000"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rgbClr val="758082"/>
                </a:solidFill>
                <a:latin typeface="Roboto" panose="02000000000000000000" pitchFamily="2" charset="0"/>
                <a:ea typeface="Roboto" panose="02000000000000000000" pitchFamily="2" charset="0"/>
                <a:cs typeface="Roboto" panose="02000000000000000000"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rgbClr val="758082"/>
                </a:solidFill>
                <a:latin typeface="Roboto" panose="02000000000000000000" pitchFamily="2" charset="0"/>
                <a:ea typeface="Roboto" panose="02000000000000000000" pitchFamily="2" charset="0"/>
                <a:cs typeface="Roboto" panose="02000000000000000000"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rgbClr val="758082"/>
                </a:solidFill>
                <a:latin typeface="Roboto" panose="02000000000000000000" pitchFamily="2" charset="0"/>
                <a:ea typeface="Roboto" panose="02000000000000000000" pitchFamily="2" charset="0"/>
                <a:cs typeface="Roboto"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defRPr/>
            </a:pPr>
            <a:r>
              <a:rPr lang="en-US" sz="1800" b="1" dirty="0">
                <a:solidFill>
                  <a:srgbClr val="124D75"/>
                </a:solidFill>
                <a:latin typeface="Roboto" panose="02000000000000000000" pitchFamily="2" charset="0"/>
                <a:ea typeface="Roboto" panose="02000000000000000000" pitchFamily="2" charset="0"/>
              </a:rPr>
              <a:t>DEFIMNET Facts</a:t>
            </a:r>
          </a:p>
          <a:p>
            <a:pPr marL="285744" indent="-285744">
              <a:spcBef>
                <a:spcPts val="600"/>
              </a:spcBef>
              <a:buFont typeface="Arial" panose="020B0604020202020204" pitchFamily="34" charset="0"/>
              <a:buChar char="•"/>
              <a:defRPr/>
            </a:pPr>
            <a:r>
              <a:rPr lang="en-US" dirty="0">
                <a:solidFill>
                  <a:schemeClr val="tx1">
                    <a:lumMod val="50000"/>
                    <a:lumOff val="50000"/>
                  </a:schemeClr>
                </a:solidFill>
                <a:latin typeface="Roboto" panose="02000000000000000000" pitchFamily="2" charset="0"/>
                <a:ea typeface="Roboto" panose="02000000000000000000" pitchFamily="2" charset="0"/>
              </a:rPr>
              <a:t>High Availability</a:t>
            </a:r>
          </a:p>
          <a:p>
            <a:pPr marL="285744" indent="-285744">
              <a:spcBef>
                <a:spcPts val="600"/>
              </a:spcBef>
              <a:buFont typeface="Arial" panose="020B0604020202020204" pitchFamily="34" charset="0"/>
              <a:buChar char="•"/>
              <a:defRPr/>
            </a:pPr>
            <a:r>
              <a:rPr lang="en-US" dirty="0">
                <a:solidFill>
                  <a:schemeClr val="tx1">
                    <a:lumMod val="50000"/>
                    <a:lumOff val="50000"/>
                  </a:schemeClr>
                </a:solidFill>
                <a:latin typeface="Roboto" panose="02000000000000000000" pitchFamily="2" charset="0"/>
                <a:ea typeface="Roboto" panose="02000000000000000000" pitchFamily="2" charset="0"/>
              </a:rPr>
              <a:t>Designed for scalability; unlimited granular horizontal scalability across all components</a:t>
            </a:r>
          </a:p>
          <a:p>
            <a:pPr marL="285744" indent="-285744">
              <a:spcBef>
                <a:spcPts val="600"/>
              </a:spcBef>
              <a:buFont typeface="Arial" panose="020B0604020202020204" pitchFamily="34" charset="0"/>
              <a:buChar char="•"/>
              <a:defRPr/>
            </a:pPr>
            <a:r>
              <a:rPr lang="en-US" dirty="0">
                <a:solidFill>
                  <a:schemeClr val="tx1">
                    <a:lumMod val="50000"/>
                    <a:lumOff val="50000"/>
                  </a:schemeClr>
                </a:solidFill>
                <a:latin typeface="Roboto" panose="02000000000000000000" pitchFamily="2" charset="0"/>
                <a:ea typeface="Roboto" panose="02000000000000000000" pitchFamily="2" charset="0"/>
              </a:rPr>
              <a:t>Can be used for Route1 derived credential technology, DerivID</a:t>
            </a:r>
          </a:p>
          <a:p>
            <a:pPr marL="285744" indent="-285744">
              <a:spcBef>
                <a:spcPts val="600"/>
              </a:spcBef>
              <a:buFont typeface="Arial" panose="020B0604020202020204" pitchFamily="34" charset="0"/>
              <a:buChar char="•"/>
              <a:defRPr/>
            </a:pPr>
            <a:r>
              <a:rPr lang="en-US" dirty="0">
                <a:solidFill>
                  <a:schemeClr val="tx1">
                    <a:lumMod val="50000"/>
                    <a:lumOff val="50000"/>
                  </a:schemeClr>
                </a:solidFill>
                <a:latin typeface="Roboto" panose="02000000000000000000" pitchFamily="2" charset="0"/>
                <a:ea typeface="Roboto" panose="02000000000000000000" pitchFamily="2" charset="0"/>
              </a:rPr>
              <a:t>Can be used for other solutions needing authentication services</a:t>
            </a:r>
          </a:p>
          <a:p>
            <a:pPr marL="285744" indent="-285744">
              <a:spcBef>
                <a:spcPts val="600"/>
              </a:spcBef>
              <a:buFont typeface="Arial" panose="020B0604020202020204" pitchFamily="34" charset="0"/>
              <a:buChar char="•"/>
              <a:defRPr/>
            </a:pPr>
            <a:r>
              <a:rPr lang="en-US" dirty="0">
                <a:solidFill>
                  <a:schemeClr val="tx1">
                    <a:lumMod val="50000"/>
                    <a:lumOff val="50000"/>
                  </a:schemeClr>
                </a:solidFill>
                <a:latin typeface="Roboto" panose="02000000000000000000" pitchFamily="2" charset="0"/>
                <a:ea typeface="Roboto" panose="02000000000000000000" pitchFamily="2" charset="0"/>
              </a:rPr>
              <a:t>Not a single security breach in over a decade of field operations</a:t>
            </a:r>
          </a:p>
          <a:p>
            <a:pPr marL="285744" indent="-285744">
              <a:spcBef>
                <a:spcPts val="600"/>
              </a:spcBef>
              <a:buFont typeface="Arial" panose="020B0604020202020204" pitchFamily="34" charset="0"/>
              <a:buChar char="•"/>
              <a:defRPr/>
            </a:pPr>
            <a:r>
              <a:rPr lang="en-US" dirty="0">
                <a:solidFill>
                  <a:schemeClr val="tx1">
                    <a:lumMod val="50000"/>
                    <a:lumOff val="50000"/>
                  </a:schemeClr>
                </a:solidFill>
                <a:latin typeface="Roboto" panose="02000000000000000000" pitchFamily="2" charset="0"/>
                <a:ea typeface="Roboto" panose="02000000000000000000" pitchFamily="2" charset="0"/>
              </a:rPr>
              <a:t>Authorities to Operate (ATOs) from: OSD, Department of the Navy, USMC and Department of the Interior</a:t>
            </a:r>
          </a:p>
        </p:txBody>
      </p:sp>
      <p:pic>
        <p:nvPicPr>
          <p:cNvPr id="8" name="Picture 7"/>
          <p:cNvPicPr>
            <a:picLocks noChangeAspect="1"/>
          </p:cNvPicPr>
          <p:nvPr/>
        </p:nvPicPr>
        <p:blipFill>
          <a:blip r:embed="rId2"/>
          <a:stretch>
            <a:fillRect/>
          </a:stretch>
        </p:blipFill>
        <p:spPr>
          <a:xfrm>
            <a:off x="5960242" y="1565446"/>
            <a:ext cx="1566928" cy="4576048"/>
          </a:xfrm>
          <a:prstGeom prst="rect">
            <a:avLst/>
          </a:prstGeom>
        </p:spPr>
      </p:pic>
      <p:pic>
        <p:nvPicPr>
          <p:cNvPr id="4" name="Picture 3">
            <a:extLst>
              <a:ext uri="{FF2B5EF4-FFF2-40B4-BE49-F238E27FC236}">
                <a16:creationId xmlns:a16="http://schemas.microsoft.com/office/drawing/2014/main" id="{B4975ECD-2630-4774-A64A-9A11FA7044AE}"/>
              </a:ext>
            </a:extLst>
          </p:cNvPr>
          <p:cNvPicPr>
            <a:picLocks noChangeAspect="1"/>
          </p:cNvPicPr>
          <p:nvPr/>
        </p:nvPicPr>
        <p:blipFill>
          <a:blip r:embed="rId3"/>
          <a:stretch>
            <a:fillRect/>
          </a:stretch>
        </p:blipFill>
        <p:spPr>
          <a:xfrm>
            <a:off x="11068334" y="5382488"/>
            <a:ext cx="590216" cy="589724"/>
          </a:xfrm>
          <a:prstGeom prst="rect">
            <a:avLst/>
          </a:prstGeom>
        </p:spPr>
      </p:pic>
    </p:spTree>
    <p:extLst>
      <p:ext uri="{BB962C8B-B14F-4D97-AF65-F5344CB8AC3E}">
        <p14:creationId xmlns:p14="http://schemas.microsoft.com/office/powerpoint/2010/main" val="4259419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00F8D4-E418-5543-8C76-BA286756B8F5}"/>
              </a:ext>
            </a:extLst>
          </p:cNvPr>
          <p:cNvSpPr>
            <a:spLocks noGrp="1"/>
          </p:cNvSpPr>
          <p:nvPr>
            <p:ph type="sldNum" sz="quarter" idx="12"/>
          </p:nvPr>
        </p:nvSpPr>
        <p:spPr/>
        <p:txBody>
          <a:bodyPr/>
          <a:lstStyle/>
          <a:p>
            <a:fld id="{1B7F8142-A9DB-5646-BA3F-02A4FCFC50E9}" type="slidenum">
              <a:rPr lang="en-US"/>
              <a:pPr/>
              <a:t>6</a:t>
            </a:fld>
            <a:endParaRPr lang="en-US" dirty="0"/>
          </a:p>
        </p:txBody>
      </p:sp>
      <p:sp>
        <p:nvSpPr>
          <p:cNvPr id="4" name="Title 3">
            <a:extLst>
              <a:ext uri="{FF2B5EF4-FFF2-40B4-BE49-F238E27FC236}">
                <a16:creationId xmlns:a16="http://schemas.microsoft.com/office/drawing/2014/main" id="{F991DEC8-61F7-FB4A-B96A-12F2B9E53AB8}"/>
              </a:ext>
            </a:extLst>
          </p:cNvPr>
          <p:cNvSpPr>
            <a:spLocks noGrp="1"/>
          </p:cNvSpPr>
          <p:nvPr>
            <p:ph type="title"/>
          </p:nvPr>
        </p:nvSpPr>
        <p:spPr/>
        <p:txBody>
          <a:bodyPr/>
          <a:lstStyle/>
          <a:p>
            <a:r>
              <a:rPr lang="en-US" dirty="0"/>
              <a:t>Security Software: MobiKEY</a:t>
            </a:r>
          </a:p>
        </p:txBody>
      </p:sp>
      <p:sp>
        <p:nvSpPr>
          <p:cNvPr id="5" name="TextBox 4">
            <a:extLst>
              <a:ext uri="{FF2B5EF4-FFF2-40B4-BE49-F238E27FC236}">
                <a16:creationId xmlns:a16="http://schemas.microsoft.com/office/drawing/2014/main" id="{C98463D7-FE67-164F-8437-361FE7C0889B}"/>
              </a:ext>
            </a:extLst>
          </p:cNvPr>
          <p:cNvSpPr txBox="1"/>
          <p:nvPr/>
        </p:nvSpPr>
        <p:spPr>
          <a:xfrm>
            <a:off x="458886" y="1551182"/>
            <a:ext cx="11174314" cy="739946"/>
          </a:xfrm>
          <a:prstGeom prst="rect">
            <a:avLst/>
          </a:prstGeom>
          <a:noFill/>
        </p:spPr>
        <p:txBody>
          <a:bodyPr wrap="square" rtlCol="0">
            <a:spAutoFit/>
          </a:bodyPr>
          <a:lstStyle/>
          <a:p>
            <a:pPr>
              <a:lnSpc>
                <a:spcPts val="2600"/>
              </a:lnSpc>
              <a:spcAft>
                <a:spcPts val="600"/>
              </a:spcAft>
            </a:pPr>
            <a:r>
              <a:rPr lang="en-US" sz="2000" b="1" dirty="0">
                <a:solidFill>
                  <a:srgbClr val="758082"/>
                </a:solidFill>
                <a:latin typeface="Roboto" panose="02000000000000000000" pitchFamily="2" charset="0"/>
                <a:ea typeface="Roboto" panose="02000000000000000000" pitchFamily="2" charset="0"/>
                <a:cs typeface="Roboto" panose="02000000000000000000" pitchFamily="2" charset="0"/>
              </a:rPr>
              <a:t>MobiKEY</a:t>
            </a:r>
            <a:r>
              <a:rPr lang="en-US" sz="2000" dirty="0">
                <a:solidFill>
                  <a:srgbClr val="758082"/>
                </a:solidFill>
                <a:latin typeface="Roboto" panose="02000000000000000000" pitchFamily="2" charset="0"/>
                <a:ea typeface="Roboto" panose="02000000000000000000" pitchFamily="2" charset="0"/>
                <a:cs typeface="Roboto" panose="02000000000000000000" pitchFamily="2" charset="0"/>
              </a:rPr>
              <a:t> is a complete desktop, secure remote access technology that integrates multi-factor authentication and identity management in a mobile computing environment. </a:t>
            </a:r>
          </a:p>
        </p:txBody>
      </p:sp>
      <p:pic>
        <p:nvPicPr>
          <p:cNvPr id="6" name="Picture 10" descr="ipadfamily_cutout_clean_win10-high res.png">
            <a:extLst>
              <a:ext uri="{FF2B5EF4-FFF2-40B4-BE49-F238E27FC236}">
                <a16:creationId xmlns:a16="http://schemas.microsoft.com/office/drawing/2014/main" id="{B6E7857E-31AA-364A-AEA0-E323D60E59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94" y="2133062"/>
            <a:ext cx="4051746" cy="416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328679D-C752-5F46-8CE0-AC2AA982F2B5}"/>
              </a:ext>
            </a:extLst>
          </p:cNvPr>
          <p:cNvSpPr txBox="1"/>
          <p:nvPr/>
        </p:nvSpPr>
        <p:spPr>
          <a:xfrm>
            <a:off x="3944129" y="2757899"/>
            <a:ext cx="7937369" cy="3073918"/>
          </a:xfrm>
          <a:prstGeom prst="rect">
            <a:avLst/>
          </a:prstGeom>
          <a:noFill/>
        </p:spPr>
        <p:txBody>
          <a:bodyPr wrap="square" rtlCol="0">
            <a:spAutoFit/>
          </a:bodyPr>
          <a:lstStyle/>
          <a:p>
            <a:pPr>
              <a:lnSpc>
                <a:spcPts val="2400"/>
              </a:lnSpc>
              <a:spcAft>
                <a:spcPts val="600"/>
              </a:spcAft>
            </a:pPr>
            <a:r>
              <a:rPr lang="en-US" sz="2400" b="1" dirty="0">
                <a:solidFill>
                  <a:srgbClr val="124D75"/>
                </a:solidFill>
                <a:latin typeface="Roboto" panose="02000000000000000000" pitchFamily="2" charset="0"/>
                <a:ea typeface="Roboto" panose="02000000000000000000" pitchFamily="2" charset="0"/>
                <a:cs typeface="Roboto" panose="02000000000000000000" pitchFamily="2" charset="0"/>
              </a:rPr>
              <a:t>Technology Differentiators:</a:t>
            </a:r>
          </a:p>
          <a:p>
            <a:pPr marL="285750" indent="-285750">
              <a:lnSpc>
                <a:spcPts val="2400"/>
              </a:lnSpc>
              <a:spcAft>
                <a:spcPts val="600"/>
              </a:spcAft>
              <a:buFont typeface="Arial" panose="020B0604020202020204" pitchFamily="34" charset="0"/>
              <a:buChar char="•"/>
            </a:pPr>
            <a:r>
              <a:rPr lang="en-US" sz="1500" dirty="0">
                <a:solidFill>
                  <a:srgbClr val="758082"/>
                </a:solidFill>
                <a:latin typeface="Roboto" panose="02000000000000000000" pitchFamily="2" charset="0"/>
                <a:ea typeface="Roboto" panose="02000000000000000000" pitchFamily="2" charset="0"/>
                <a:cs typeface="Roboto" panose="02000000000000000000" pitchFamily="2" charset="0"/>
              </a:rPr>
              <a:t>PIV card-based multi-factor authentication in compliance with HSPD-12 mandate.</a:t>
            </a:r>
          </a:p>
          <a:p>
            <a:pPr marL="285750" indent="-285750">
              <a:lnSpc>
                <a:spcPts val="2400"/>
              </a:lnSpc>
              <a:spcAft>
                <a:spcPts val="600"/>
              </a:spcAft>
              <a:buFont typeface="Arial" panose="020B0604020202020204" pitchFamily="34" charset="0"/>
              <a:buChar char="•"/>
            </a:pPr>
            <a:r>
              <a:rPr lang="en-US" sz="1500" dirty="0">
                <a:solidFill>
                  <a:srgbClr val="758082"/>
                </a:solidFill>
                <a:latin typeface="Roboto" panose="02000000000000000000" pitchFamily="2" charset="0"/>
                <a:ea typeface="Roboto" panose="02000000000000000000" pitchFamily="2" charset="0"/>
                <a:cs typeface="Roboto" panose="02000000000000000000" pitchFamily="2" charset="0"/>
              </a:rPr>
              <a:t>Your data stays within your network’s perimeter.  No DAR.  No risk of data leakage.</a:t>
            </a:r>
          </a:p>
          <a:p>
            <a:pPr marL="285750" indent="-285750">
              <a:lnSpc>
                <a:spcPts val="2400"/>
              </a:lnSpc>
              <a:spcAft>
                <a:spcPts val="600"/>
              </a:spcAft>
              <a:buFont typeface="Arial" panose="020B0604020202020204" pitchFamily="34" charset="0"/>
              <a:buChar char="•"/>
            </a:pPr>
            <a:r>
              <a:rPr lang="en-US" sz="1500" dirty="0">
                <a:solidFill>
                  <a:srgbClr val="758082"/>
                </a:solidFill>
                <a:latin typeface="Roboto" panose="02000000000000000000" pitchFamily="2" charset="0"/>
                <a:ea typeface="Roboto" panose="02000000000000000000" pitchFamily="2" charset="0"/>
                <a:cs typeface="Roboto" panose="02000000000000000000" pitchFamily="2" charset="0"/>
              </a:rPr>
              <a:t>Not a browser-based technology.  Not vulnerable to Man-in-the-Browser attack vectors.</a:t>
            </a:r>
          </a:p>
          <a:p>
            <a:pPr marL="285750" indent="-285750">
              <a:lnSpc>
                <a:spcPts val="2400"/>
              </a:lnSpc>
              <a:spcAft>
                <a:spcPts val="600"/>
              </a:spcAft>
              <a:buFont typeface="Arial" panose="020B0604020202020204" pitchFamily="34" charset="0"/>
              <a:buChar char="•"/>
            </a:pPr>
            <a:r>
              <a:rPr lang="en-US" sz="1500" dirty="0">
                <a:solidFill>
                  <a:srgbClr val="758082"/>
                </a:solidFill>
                <a:latin typeface="Roboto" panose="02000000000000000000" pitchFamily="2" charset="0"/>
                <a:ea typeface="Roboto" panose="02000000000000000000" pitchFamily="2" charset="0"/>
                <a:cs typeface="Roboto" panose="02000000000000000000" pitchFamily="2" charset="0"/>
              </a:rPr>
              <a:t>Not a VPN.  No open inbound ports.  Mitigates risk of penetration attacks.</a:t>
            </a:r>
          </a:p>
          <a:p>
            <a:pPr marL="285750" indent="-285750">
              <a:lnSpc>
                <a:spcPts val="2400"/>
              </a:lnSpc>
              <a:spcAft>
                <a:spcPts val="600"/>
              </a:spcAft>
              <a:buFont typeface="Arial" panose="020B0604020202020204" pitchFamily="34" charset="0"/>
              <a:buChar char="•"/>
            </a:pPr>
            <a:r>
              <a:rPr lang="en-US" sz="1500" dirty="0">
                <a:solidFill>
                  <a:srgbClr val="758082"/>
                </a:solidFill>
                <a:latin typeface="Roboto" panose="02000000000000000000" pitchFamily="2" charset="0"/>
                <a:ea typeface="Roboto" panose="02000000000000000000" pitchFamily="2" charset="0"/>
                <a:cs typeface="Roboto" panose="02000000000000000000" pitchFamily="2" charset="0"/>
              </a:rPr>
              <a:t>No external nodes on your network.  Mitigates risk of malware introduction.</a:t>
            </a:r>
          </a:p>
          <a:p>
            <a:pPr marL="285750" indent="-285750">
              <a:lnSpc>
                <a:spcPts val="2400"/>
              </a:lnSpc>
              <a:spcAft>
                <a:spcPts val="600"/>
              </a:spcAft>
              <a:buFont typeface="Arial" panose="020B0604020202020204" pitchFamily="34" charset="0"/>
              <a:buChar char="•"/>
            </a:pPr>
            <a:r>
              <a:rPr lang="en-US" sz="1500" b="1" dirty="0">
                <a:solidFill>
                  <a:srgbClr val="758082"/>
                </a:solidFill>
                <a:latin typeface="Roboto" panose="02000000000000000000" pitchFamily="2" charset="0"/>
                <a:ea typeface="Roboto" panose="02000000000000000000" pitchFamily="2" charset="0"/>
                <a:cs typeface="Roboto" panose="02000000000000000000" pitchFamily="2" charset="0"/>
              </a:rPr>
              <a:t>Built with security as its first priority.</a:t>
            </a:r>
          </a:p>
          <a:p>
            <a:pPr>
              <a:lnSpc>
                <a:spcPts val="2400"/>
              </a:lnSpc>
              <a:spcAft>
                <a:spcPts val="600"/>
              </a:spcAft>
            </a:pPr>
            <a:endParaRPr lang="en-US" dirty="0">
              <a:solidFill>
                <a:srgbClr val="758082"/>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2" descr="https://encrypted-tbn2.gstatic.com/images?q=tbn:ANd9GcTFP7wXKaz2l4hvAQM3qIAM1TRDjJ9njVdr9v33aoLOYTCj3GbH"/>
          <p:cNvPicPr>
            <a:picLocks noChangeAspect="1" noChangeArrowheads="1"/>
          </p:cNvPicPr>
          <p:nvPr/>
        </p:nvPicPr>
        <p:blipFill>
          <a:blip r:embed="rId3" cstate="print"/>
          <a:srcRect/>
          <a:stretch>
            <a:fillRect/>
          </a:stretch>
        </p:blipFill>
        <p:spPr bwMode="auto">
          <a:xfrm>
            <a:off x="4104640" y="5583341"/>
            <a:ext cx="678854" cy="678854"/>
          </a:xfrm>
          <a:prstGeom prst="rect">
            <a:avLst/>
          </a:prstGeom>
          <a:noFill/>
          <a:ln w="9525">
            <a:noFill/>
            <a:miter lim="800000"/>
            <a:headEnd/>
            <a:tailEnd/>
          </a:ln>
        </p:spPr>
      </p:pic>
      <p:pic>
        <p:nvPicPr>
          <p:cNvPr id="9" name="Picture 13" descr="USMC logo.svg"/>
          <p:cNvPicPr>
            <a:picLocks noChangeAspect="1" noChangeArrowheads="1"/>
          </p:cNvPicPr>
          <p:nvPr/>
        </p:nvPicPr>
        <p:blipFill>
          <a:blip r:embed="rId4" cstate="print"/>
          <a:srcRect/>
          <a:stretch>
            <a:fillRect/>
          </a:stretch>
        </p:blipFill>
        <p:spPr bwMode="auto">
          <a:xfrm>
            <a:off x="4944005" y="5589542"/>
            <a:ext cx="664029" cy="672653"/>
          </a:xfrm>
          <a:prstGeom prst="rect">
            <a:avLst/>
          </a:prstGeom>
          <a:noFill/>
          <a:ln w="9525">
            <a:noFill/>
            <a:miter lim="800000"/>
            <a:headEnd/>
            <a:tailEnd/>
          </a:ln>
        </p:spPr>
      </p:pic>
      <p:pic>
        <p:nvPicPr>
          <p:cNvPr id="10" name="Picture 9" descr="https://encrypted-tbn3.gstatic.com/images?q=tbn:ANd9GcTZ0cy35P4uWLed2YSiOmeUbc1Btfc_z1mGVjFwdoMeshW3gLrMig"/>
          <p:cNvPicPr>
            <a:picLocks noChangeAspect="1" noChangeArrowheads="1"/>
          </p:cNvPicPr>
          <p:nvPr/>
        </p:nvPicPr>
        <p:blipFill>
          <a:blip r:embed="rId5" cstate="print"/>
          <a:srcRect/>
          <a:stretch>
            <a:fillRect/>
          </a:stretch>
        </p:blipFill>
        <p:spPr bwMode="auto">
          <a:xfrm>
            <a:off x="5768545" y="5589542"/>
            <a:ext cx="688239" cy="688239"/>
          </a:xfrm>
          <a:prstGeom prst="rect">
            <a:avLst/>
          </a:prstGeom>
          <a:noFill/>
          <a:ln w="9525">
            <a:noFill/>
            <a:miter lim="800000"/>
            <a:headEnd/>
            <a:tailEnd/>
          </a:ln>
        </p:spPr>
      </p:pic>
      <p:pic>
        <p:nvPicPr>
          <p:cNvPr id="11" name="Picture 13" descr="https://encrypted-tbn1.gstatic.com/images?q=tbn:ANd9GcSyqVoj03sH9XDgqlReeARtw7lxAsoj1XU6xcndAbohkp_YYMNrNw"/>
          <p:cNvPicPr>
            <a:picLocks noChangeAspect="1" noChangeArrowheads="1"/>
          </p:cNvPicPr>
          <p:nvPr/>
        </p:nvPicPr>
        <p:blipFill>
          <a:blip r:embed="rId6" cstate="print"/>
          <a:srcRect/>
          <a:stretch>
            <a:fillRect/>
          </a:stretch>
        </p:blipFill>
        <p:spPr bwMode="auto">
          <a:xfrm>
            <a:off x="6617295" y="5589542"/>
            <a:ext cx="724538" cy="728022"/>
          </a:xfrm>
          <a:prstGeom prst="rect">
            <a:avLst/>
          </a:prstGeom>
          <a:noFill/>
          <a:ln w="9525">
            <a:noFill/>
            <a:miter lim="800000"/>
            <a:headEnd/>
            <a:tailEnd/>
          </a:ln>
        </p:spPr>
      </p:pic>
    </p:spTree>
    <p:extLst>
      <p:ext uri="{BB962C8B-B14F-4D97-AF65-F5344CB8AC3E}">
        <p14:creationId xmlns:p14="http://schemas.microsoft.com/office/powerpoint/2010/main" val="3332762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8887" y="1624262"/>
            <a:ext cx="11268056" cy="4487780"/>
          </a:xfrm>
        </p:spPr>
        <p:txBody>
          <a:bodyPr/>
          <a:lstStyle/>
          <a:p>
            <a:pPr lvl="0" fontAlgn="base">
              <a:lnSpc>
                <a:spcPts val="2400"/>
              </a:lnSpc>
              <a:spcBef>
                <a:spcPts val="0"/>
              </a:spcBef>
              <a:spcAft>
                <a:spcPts val="600"/>
              </a:spcAft>
            </a:pPr>
            <a:r>
              <a:rPr lang="en-CA" sz="1800" dirty="0">
                <a:solidFill>
                  <a:srgbClr val="124D75"/>
                </a:solidFill>
                <a:latin typeface="Roboto" panose="02000000000000000000"/>
              </a:rPr>
              <a:t>The coronavirus pandemic has resulted in:</a:t>
            </a:r>
          </a:p>
          <a:p>
            <a:pPr marL="457200" lvl="0" indent="-228600" fontAlgn="base">
              <a:lnSpc>
                <a:spcPts val="2400"/>
              </a:lnSpc>
              <a:spcBef>
                <a:spcPts val="0"/>
              </a:spcBef>
              <a:spcAft>
                <a:spcPts val="600"/>
              </a:spcAft>
              <a:buFont typeface="Arial" panose="020B0604020202020204" pitchFamily="34" charset="0"/>
              <a:buChar char="•"/>
            </a:pPr>
            <a:r>
              <a:rPr lang="en-CA" sz="1600" dirty="0">
                <a:solidFill>
                  <a:schemeClr val="tx1"/>
                </a:solidFill>
                <a:latin typeface="Roboto" panose="02000000000000000000"/>
              </a:rPr>
              <a:t>Substantially increased MobiKEY sales as government and business customers quickly move to work-from-home scenarios and look to Route1 for a highly secure remote computing technology. </a:t>
            </a:r>
          </a:p>
          <a:p>
            <a:pPr marL="457200" lvl="0" indent="-228600" fontAlgn="base">
              <a:lnSpc>
                <a:spcPts val="2400"/>
              </a:lnSpc>
              <a:spcBef>
                <a:spcPts val="0"/>
              </a:spcBef>
              <a:spcAft>
                <a:spcPts val="600"/>
              </a:spcAft>
              <a:buFont typeface="Arial" panose="020B0604020202020204" pitchFamily="34" charset="0"/>
              <a:buChar char="•"/>
            </a:pPr>
            <a:r>
              <a:rPr lang="en-CA" sz="1600" dirty="0">
                <a:solidFill>
                  <a:schemeClr val="tx1"/>
                </a:solidFill>
                <a:latin typeface="Roboto" panose="02000000000000000000"/>
              </a:rPr>
              <a:t>Slowed the delivery of rugged device shipments to our US clients. </a:t>
            </a:r>
          </a:p>
          <a:p>
            <a:pPr marL="800100" lvl="1" fontAlgn="base">
              <a:lnSpc>
                <a:spcPts val="2400"/>
              </a:lnSpc>
              <a:spcBef>
                <a:spcPts val="0"/>
              </a:spcBef>
              <a:spcAft>
                <a:spcPts val="600"/>
              </a:spcAft>
              <a:buFont typeface="Courier New" panose="02070309020205020404" pitchFamily="49" charset="0"/>
              <a:buChar char="-"/>
            </a:pPr>
            <a:r>
              <a:rPr lang="en-CA" sz="1600" dirty="0">
                <a:solidFill>
                  <a:schemeClr val="bg1">
                    <a:lumMod val="50000"/>
                  </a:schemeClr>
                </a:solidFill>
                <a:latin typeface="Roboto" panose="02000000000000000000"/>
              </a:rPr>
              <a:t>OEMs have had some difficulties in assembling finished products as the supply chain from China has constrained production and deliveries of finished goods. </a:t>
            </a:r>
          </a:p>
          <a:p>
            <a:pPr marL="457200" indent="-228600" fontAlgn="base">
              <a:lnSpc>
                <a:spcPts val="2400"/>
              </a:lnSpc>
              <a:spcBef>
                <a:spcPts val="0"/>
              </a:spcBef>
              <a:spcAft>
                <a:spcPts val="600"/>
              </a:spcAft>
              <a:buFont typeface="Arial" panose="020B0604020202020204" pitchFamily="34" charset="0"/>
              <a:buChar char="•"/>
            </a:pPr>
            <a:r>
              <a:rPr lang="en-CA" sz="1600" dirty="0">
                <a:solidFill>
                  <a:schemeClr val="tx1"/>
                </a:solidFill>
                <a:latin typeface="Roboto" panose="02000000000000000000"/>
              </a:rPr>
              <a:t>US based factory shutdowns during the month of April 2020 – small impact in March 2020.  May is unknown.</a:t>
            </a:r>
          </a:p>
          <a:p>
            <a:pPr marL="457200" indent="-228600" fontAlgn="base">
              <a:lnSpc>
                <a:spcPts val="2400"/>
              </a:lnSpc>
              <a:spcBef>
                <a:spcPts val="0"/>
              </a:spcBef>
              <a:spcAft>
                <a:spcPts val="600"/>
              </a:spcAft>
              <a:buFont typeface="Arial" panose="020B0604020202020204" pitchFamily="34" charset="0"/>
              <a:buChar char="•"/>
            </a:pPr>
            <a:r>
              <a:rPr lang="en-CA" sz="1600" dirty="0">
                <a:solidFill>
                  <a:schemeClr val="tx1"/>
                </a:solidFill>
                <a:latin typeface="Roboto" panose="02000000000000000000"/>
              </a:rPr>
              <a:t>Delayed installations of LPR projects – impacted in March and April 2020.  May is unknown.</a:t>
            </a:r>
          </a:p>
          <a:p>
            <a:pPr marL="857250" lvl="1" indent="-285750" fontAlgn="base">
              <a:lnSpc>
                <a:spcPts val="2400"/>
              </a:lnSpc>
              <a:spcBef>
                <a:spcPts val="0"/>
              </a:spcBef>
              <a:spcAft>
                <a:spcPts val="600"/>
              </a:spcAft>
              <a:buFont typeface="Courier New" panose="02070309020205020404" pitchFamily="49" charset="0"/>
              <a:buChar char="-"/>
            </a:pPr>
            <a:r>
              <a:rPr lang="en-CA" sz="1600" dirty="0">
                <a:solidFill>
                  <a:schemeClr val="bg1">
                    <a:lumMod val="50000"/>
                  </a:schemeClr>
                </a:solidFill>
                <a:latin typeface="Roboto" panose="02000000000000000000"/>
              </a:rPr>
              <a:t>Not an issue of losing a job or the gross profit; simply a timing issue.</a:t>
            </a:r>
          </a:p>
          <a:p>
            <a:pPr marL="1143000" lvl="1" fontAlgn="base">
              <a:lnSpc>
                <a:spcPts val="2400"/>
              </a:lnSpc>
              <a:spcBef>
                <a:spcPts val="0"/>
              </a:spcBef>
            </a:pPr>
            <a:endParaRPr lang="en-US" sz="2500" dirty="0">
              <a:solidFill>
                <a:schemeClr val="tx1"/>
              </a:solidFill>
            </a:endParaRPr>
          </a:p>
        </p:txBody>
      </p:sp>
      <p:sp>
        <p:nvSpPr>
          <p:cNvPr id="3" name="Slide Number Placeholder 2"/>
          <p:cNvSpPr>
            <a:spLocks noGrp="1"/>
          </p:cNvSpPr>
          <p:nvPr>
            <p:ph type="sldNum" sz="quarter" idx="12"/>
          </p:nvPr>
        </p:nvSpPr>
        <p:spPr/>
        <p:txBody>
          <a:bodyPr/>
          <a:lstStyle/>
          <a:p>
            <a:fld id="{1B7F8142-A9DB-5646-BA3F-02A4FCFC50E9}" type="slidenum">
              <a:rPr lang="en-US" smtClean="0"/>
              <a:pPr/>
              <a:t>7</a:t>
            </a:fld>
            <a:endParaRPr lang="en-US" dirty="0"/>
          </a:p>
        </p:txBody>
      </p:sp>
      <p:sp>
        <p:nvSpPr>
          <p:cNvPr id="4" name="Title 3"/>
          <p:cNvSpPr>
            <a:spLocks noGrp="1"/>
          </p:cNvSpPr>
          <p:nvPr>
            <p:ph type="title"/>
          </p:nvPr>
        </p:nvSpPr>
        <p:spPr/>
        <p:txBody>
          <a:bodyPr>
            <a:normAutofit/>
          </a:bodyPr>
          <a:lstStyle/>
          <a:p>
            <a:r>
              <a:rPr lang="en-US" dirty="0"/>
              <a:t>COVID-19 Impact at a High Level</a:t>
            </a:r>
          </a:p>
        </p:txBody>
      </p:sp>
    </p:spTree>
    <p:extLst>
      <p:ext uri="{BB962C8B-B14F-4D97-AF65-F5344CB8AC3E}">
        <p14:creationId xmlns:p14="http://schemas.microsoft.com/office/powerpoint/2010/main" val="1790358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B7F8142-A9DB-5646-BA3F-02A4FCFC50E9}" type="slidenum">
              <a:rPr lang="en-US" smtClean="0"/>
              <a:pPr/>
              <a:t>8</a:t>
            </a:fld>
            <a:endParaRPr lang="en-US" dirty="0"/>
          </a:p>
        </p:txBody>
      </p:sp>
      <p:sp>
        <p:nvSpPr>
          <p:cNvPr id="4" name="Title 3"/>
          <p:cNvSpPr>
            <a:spLocks noGrp="1"/>
          </p:cNvSpPr>
          <p:nvPr>
            <p:ph type="title"/>
          </p:nvPr>
        </p:nvSpPr>
        <p:spPr/>
        <p:txBody>
          <a:bodyPr>
            <a:normAutofit/>
          </a:bodyPr>
          <a:lstStyle/>
          <a:p>
            <a:r>
              <a:rPr lang="en-US" dirty="0"/>
              <a:t>Understanding the MobiKEY Impact: Subscribers</a:t>
            </a:r>
          </a:p>
        </p:txBody>
      </p:sp>
      <p:graphicFrame>
        <p:nvGraphicFramePr>
          <p:cNvPr id="14" name="Content Placeholder 13">
            <a:extLst>
              <a:ext uri="{FF2B5EF4-FFF2-40B4-BE49-F238E27FC236}">
                <a16:creationId xmlns:a16="http://schemas.microsoft.com/office/drawing/2014/main" id="{F855FB8D-BED4-44B5-9D99-72E474E24F29}"/>
              </a:ext>
            </a:extLst>
          </p:cNvPr>
          <p:cNvGraphicFramePr>
            <a:graphicFrameLocks noGrp="1"/>
          </p:cNvGraphicFramePr>
          <p:nvPr>
            <p:ph idx="1"/>
            <p:extLst>
              <p:ext uri="{D42A27DB-BD31-4B8C-83A1-F6EECF244321}">
                <p14:modId xmlns:p14="http://schemas.microsoft.com/office/powerpoint/2010/main" val="2892750052"/>
              </p:ext>
            </p:extLst>
          </p:nvPr>
        </p:nvGraphicFramePr>
        <p:xfrm>
          <a:off x="458770" y="1426568"/>
          <a:ext cx="11210065" cy="422827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DDE070C2-37FD-4BB8-BB30-85F40ED6E97F}"/>
              </a:ext>
            </a:extLst>
          </p:cNvPr>
          <p:cNvSpPr txBox="1"/>
          <p:nvPr/>
        </p:nvSpPr>
        <p:spPr>
          <a:xfrm>
            <a:off x="710572" y="5856298"/>
            <a:ext cx="11016371" cy="319768"/>
          </a:xfrm>
          <a:prstGeom prst="rect">
            <a:avLst/>
          </a:prstGeom>
          <a:noFill/>
        </p:spPr>
        <p:txBody>
          <a:bodyPr wrap="square" rtlCol="0">
            <a:spAutoFit/>
          </a:bodyPr>
          <a:lstStyle/>
          <a:p>
            <a:pPr algn="ctr">
              <a:lnSpc>
                <a:spcPts val="2000"/>
              </a:lnSpc>
            </a:pPr>
            <a:r>
              <a:rPr lang="en-US" sz="1200" b="1" dirty="0">
                <a:latin typeface="Roboto" panose="02000000000000000000"/>
              </a:rPr>
              <a:t>Note</a:t>
            </a:r>
            <a:r>
              <a:rPr lang="en-US" sz="1200" dirty="0">
                <a:latin typeface="Roboto" panose="02000000000000000000"/>
              </a:rPr>
              <a:t>: Does not include the surge 15,000 users granted to JSP at no additional revenue</a:t>
            </a:r>
          </a:p>
        </p:txBody>
      </p:sp>
    </p:spTree>
    <p:extLst>
      <p:ext uri="{BB962C8B-B14F-4D97-AF65-F5344CB8AC3E}">
        <p14:creationId xmlns:p14="http://schemas.microsoft.com/office/powerpoint/2010/main" val="1405235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B7F8142-A9DB-5646-BA3F-02A4FCFC50E9}" type="slidenum">
              <a:rPr lang="en-US" smtClean="0"/>
              <a:pPr/>
              <a:t>9</a:t>
            </a:fld>
            <a:endParaRPr lang="en-US" dirty="0"/>
          </a:p>
        </p:txBody>
      </p:sp>
      <p:sp>
        <p:nvSpPr>
          <p:cNvPr id="4" name="Title 3"/>
          <p:cNvSpPr>
            <a:spLocks noGrp="1"/>
          </p:cNvSpPr>
          <p:nvPr>
            <p:ph type="title"/>
          </p:nvPr>
        </p:nvSpPr>
        <p:spPr/>
        <p:txBody>
          <a:bodyPr>
            <a:normAutofit/>
          </a:bodyPr>
          <a:lstStyle/>
          <a:p>
            <a:r>
              <a:rPr lang="en-US" dirty="0"/>
              <a:t>Understanding the MobiKEY Impact: Revenue</a:t>
            </a:r>
          </a:p>
        </p:txBody>
      </p:sp>
      <p:graphicFrame>
        <p:nvGraphicFramePr>
          <p:cNvPr id="14" name="Content Placeholder 13">
            <a:extLst>
              <a:ext uri="{FF2B5EF4-FFF2-40B4-BE49-F238E27FC236}">
                <a16:creationId xmlns:a16="http://schemas.microsoft.com/office/drawing/2014/main" id="{F855FB8D-BED4-44B5-9D99-72E474E24F29}"/>
              </a:ext>
            </a:extLst>
          </p:cNvPr>
          <p:cNvGraphicFramePr>
            <a:graphicFrameLocks noGrp="1"/>
          </p:cNvGraphicFramePr>
          <p:nvPr>
            <p:ph idx="1"/>
            <p:extLst>
              <p:ext uri="{D42A27DB-BD31-4B8C-83A1-F6EECF244321}">
                <p14:modId xmlns:p14="http://schemas.microsoft.com/office/powerpoint/2010/main" val="501088968"/>
              </p:ext>
            </p:extLst>
          </p:nvPr>
        </p:nvGraphicFramePr>
        <p:xfrm>
          <a:off x="458770" y="1426568"/>
          <a:ext cx="11210065" cy="422827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DDE070C2-37FD-4BB8-BB30-85F40ED6E97F}"/>
              </a:ext>
            </a:extLst>
          </p:cNvPr>
          <p:cNvSpPr txBox="1"/>
          <p:nvPr/>
        </p:nvSpPr>
        <p:spPr>
          <a:xfrm>
            <a:off x="710572" y="5856298"/>
            <a:ext cx="11016371" cy="576248"/>
          </a:xfrm>
          <a:prstGeom prst="rect">
            <a:avLst/>
          </a:prstGeom>
          <a:noFill/>
        </p:spPr>
        <p:txBody>
          <a:bodyPr wrap="square" rtlCol="0">
            <a:spAutoFit/>
          </a:bodyPr>
          <a:lstStyle/>
          <a:p>
            <a:pPr algn="ctr">
              <a:lnSpc>
                <a:spcPts val="2000"/>
              </a:lnSpc>
            </a:pPr>
            <a:r>
              <a:rPr lang="en-US" sz="1200" b="1" dirty="0">
                <a:latin typeface="Roboto" panose="02000000000000000000"/>
              </a:rPr>
              <a:t>Note</a:t>
            </a:r>
            <a:r>
              <a:rPr lang="en-US" sz="1200" dirty="0">
                <a:latin typeface="Roboto" panose="02000000000000000000"/>
              </a:rPr>
              <a:t>: The May and April 2020 values are based on sales already processed and assume for presentation purposes no additional MobiKEY subscriber growth during those months.</a:t>
            </a:r>
          </a:p>
        </p:txBody>
      </p:sp>
    </p:spTree>
    <p:extLst>
      <p:ext uri="{BB962C8B-B14F-4D97-AF65-F5344CB8AC3E}">
        <p14:creationId xmlns:p14="http://schemas.microsoft.com/office/powerpoint/2010/main" val="758377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4496</TotalTime>
  <Words>2027</Words>
  <Application>Microsoft Office PowerPoint</Application>
  <PresentationFormat>Widescreen</PresentationFormat>
  <Paragraphs>531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Roboto</vt:lpstr>
      <vt:lpstr>Roboto Regular</vt:lpstr>
      <vt:lpstr>Office Theme</vt:lpstr>
      <vt:lpstr>PowerPoint Presentation</vt:lpstr>
      <vt:lpstr>Legal Notices</vt:lpstr>
      <vt:lpstr>Company Snapshot</vt:lpstr>
      <vt:lpstr>We Are an “Outcomes” Based Company</vt:lpstr>
      <vt:lpstr>MobiNET: our Service Delivery Platform</vt:lpstr>
      <vt:lpstr>Security Software: MobiKEY</vt:lpstr>
      <vt:lpstr>COVID-19 Impact at a High Level</vt:lpstr>
      <vt:lpstr>Understanding the MobiKEY Impact: Subscribers</vt:lpstr>
      <vt:lpstr>Understanding the MobiKEY Impact: Revenue</vt:lpstr>
      <vt:lpstr>MobiKEY Client Notes</vt:lpstr>
      <vt:lpstr>R &amp; D Priorities</vt:lpstr>
      <vt:lpstr>Annual Operating Performance</vt:lpstr>
      <vt:lpstr>Quarterly Operating Performance</vt:lpstr>
      <vt:lpstr>Subscription Revenue and Services</vt:lpstr>
      <vt:lpstr>Operating Expenses</vt:lpstr>
      <vt:lpstr>Gross Profit to Sales and Marketing Cost Ratio</vt:lpstr>
      <vt:lpstr>Balance Sheet</vt:lpstr>
      <vt:lpstr>Capital Expenditures</vt:lpstr>
      <vt:lpstr>MobileTek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Tony Busseri</cp:lastModifiedBy>
  <cp:revision>602</cp:revision>
  <cp:lastPrinted>2020-04-22T20:45:39Z</cp:lastPrinted>
  <dcterms:created xsi:type="dcterms:W3CDTF">2018-08-03T14:01:53Z</dcterms:created>
  <dcterms:modified xsi:type="dcterms:W3CDTF">2020-04-22T22:59:51Z</dcterms:modified>
</cp:coreProperties>
</file>